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36" r:id="rId3"/>
    <p:sldId id="338" r:id="rId4"/>
    <p:sldId id="341" r:id="rId5"/>
    <p:sldId id="303" r:id="rId6"/>
    <p:sldId id="305" r:id="rId7"/>
    <p:sldId id="308" r:id="rId8"/>
    <p:sldId id="311" r:id="rId9"/>
    <p:sldId id="344" r:id="rId10"/>
    <p:sldId id="319" r:id="rId11"/>
    <p:sldId id="342" r:id="rId12"/>
    <p:sldId id="318" r:id="rId13"/>
    <p:sldId id="321" r:id="rId14"/>
    <p:sldId id="345" r:id="rId15"/>
    <p:sldId id="346" r:id="rId16"/>
    <p:sldId id="347" r:id="rId17"/>
    <p:sldId id="348" r:id="rId18"/>
    <p:sldId id="330" r:id="rId1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29200"/>
    <a:srgbClr val="FF5050"/>
    <a:srgbClr val="009FAD"/>
    <a:srgbClr val="00FF00"/>
    <a:srgbClr val="3FA535"/>
    <a:srgbClr val="CE1719"/>
    <a:srgbClr val="283583"/>
    <a:srgbClr val="ACAC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8" autoAdjust="0"/>
    <p:restoredTop sz="95931" autoAdjust="0"/>
  </p:normalViewPr>
  <p:slideViewPr>
    <p:cSldViewPr snapToGrid="0" showGuides="1">
      <p:cViewPr varScale="1">
        <p:scale>
          <a:sx n="127" d="100"/>
          <a:sy n="127" d="100"/>
        </p:scale>
        <p:origin x="139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0BBA6-1825-41FA-BCA8-AD2E3F934C33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A6199-4BFF-43A6-9FEE-B53A406D70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203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2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53562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12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8846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13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58366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14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155106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15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760565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16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99137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17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819022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18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28001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4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2751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5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57622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6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58557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7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107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8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38511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9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02746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10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43569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3F54B3D2-3A4B-4B1B-B64D-0CA0A809298C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990752">
                <a:defRPr/>
              </a:pPr>
              <a:t>11</a:t>
            </a:fld>
            <a:endParaRPr lang="de-DE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3982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85900" y="2277428"/>
            <a:ext cx="6550024" cy="1281112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000" b="1" cap="all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Hier steht der </a:t>
            </a:r>
            <a:r>
              <a:rPr lang="de-DE" dirty="0" err="1"/>
              <a:t>titel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der Präsentation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87574" y="3826254"/>
            <a:ext cx="4348350" cy="738126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Maste-Untertitelformat bearbeiten</a:t>
            </a:r>
            <a:endParaRPr lang="en-US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B324CF9-9BAF-4A2B-8F81-BAD24567B0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852" y="401985"/>
            <a:ext cx="2557277" cy="524257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0C17E34F-1DD6-41D2-93AD-AD798A153816}"/>
              </a:ext>
            </a:extLst>
          </p:cNvPr>
          <p:cNvSpPr/>
          <p:nvPr userDrawn="1"/>
        </p:nvSpPr>
        <p:spPr>
          <a:xfrm>
            <a:off x="0" y="3539488"/>
            <a:ext cx="3690825" cy="21336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59A46109-D908-4720-BB6F-C459A1DAC9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87574" y="4595813"/>
            <a:ext cx="4348350" cy="609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Ort, Datum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C636E26-B6AD-44AA-86BF-860C15F196F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0200" y="6329161"/>
            <a:ext cx="4194175" cy="306790"/>
          </a:xfrm>
        </p:spPr>
        <p:txBody>
          <a:bodyPr vert="horz" wrap="none" lIns="0" tIns="0" rIns="0" bIns="0" rtlCol="0" anchor="ctr"/>
          <a:lstStyle>
            <a:lvl1pPr marL="0" indent="0">
              <a:lnSpc>
                <a:spcPct val="100000"/>
              </a:lnSpc>
              <a:buNone/>
              <a:defRPr lang="de-DE" sz="1400" spc="70" baseline="0" dirty="0" smtClean="0">
                <a:latin typeface="BentonSans Cond Medium" panose="02000606030000020004" pitchFamily="50" charset="0"/>
              </a:defRPr>
            </a:lvl1pPr>
          </a:lstStyle>
          <a:p>
            <a:pPr marL="0" lvl="0" defTabSz="457200"/>
            <a:r>
              <a:rPr lang="de-DE" dirty="0"/>
              <a:t>www.mkw.nrw</a:t>
            </a:r>
          </a:p>
        </p:txBody>
      </p:sp>
    </p:spTree>
    <p:extLst>
      <p:ext uri="{BB962C8B-B14F-4D97-AF65-F5344CB8AC3E}">
        <p14:creationId xmlns:p14="http://schemas.microsoft.com/office/powerpoint/2010/main" val="405464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109540-44B4-4B90-8807-34C8FADF13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B783F4-5C54-48BC-947F-D8C3FE070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E14B87-D26F-472E-A46C-47A8D1DCE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694" y="2100263"/>
            <a:ext cx="3575027" cy="4076700"/>
          </a:xfrm>
        </p:spPr>
        <p:txBody>
          <a:bodyPr/>
          <a:lstStyle>
            <a:lvl1pPr marL="288000" indent="-288000">
              <a:lnSpc>
                <a:spcPct val="100000"/>
              </a:lnSpc>
              <a:defRPr/>
            </a:lvl1pPr>
            <a:lvl2pPr marL="288000" indent="-288000">
              <a:defRPr/>
            </a:lvl2pPr>
            <a:lvl3pPr marL="288000" indent="-288000">
              <a:defRPr/>
            </a:lvl3pPr>
            <a:lvl4pPr marL="288000" indent="-288000">
              <a:defRPr/>
            </a:lvl4pPr>
            <a:lvl5pPr marL="288000" indent="-288000"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720A1E1-C6F3-4AC9-A424-B3671B32C9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28921" y="2100262"/>
            <a:ext cx="3537267" cy="4076701"/>
          </a:xfr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FC988F5-D316-4D29-B8A0-1D1B192EE0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0276506-AB9E-43B9-B92C-5FDE86058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20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109540-44B4-4B90-8807-34C8FADF13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B783F4-5C54-48BC-947F-D8C3FE070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FC988F5-D316-4D29-B8A0-1D1B192EE0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0276506-AB9E-43B9-B92C-5FDE86058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8290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85900" y="2277428"/>
            <a:ext cx="6550024" cy="1281112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000" b="1" cap="all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Schlussfolie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87574" y="3826254"/>
            <a:ext cx="4348350" cy="738126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Maste-Untertitelformat bearbeiten</a:t>
            </a:r>
            <a:endParaRPr lang="en-US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B324CF9-9BAF-4A2B-8F81-BAD24567B0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852" y="401985"/>
            <a:ext cx="2557277" cy="524257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0C17E34F-1DD6-41D2-93AD-AD798A153816}"/>
              </a:ext>
            </a:extLst>
          </p:cNvPr>
          <p:cNvSpPr/>
          <p:nvPr userDrawn="1"/>
        </p:nvSpPr>
        <p:spPr>
          <a:xfrm>
            <a:off x="0" y="3539488"/>
            <a:ext cx="3690825" cy="21336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de-DE"/>
          </a:p>
        </p:txBody>
      </p:sp>
      <p:sp>
        <p:nvSpPr>
          <p:cNvPr id="31" name="Textplatzhalter 5">
            <a:extLst>
              <a:ext uri="{FF2B5EF4-FFF2-40B4-BE49-F238E27FC236}">
                <a16:creationId xmlns:a16="http://schemas.microsoft.com/office/drawing/2014/main" id="{BB612070-E2A1-409C-AFE0-D7D1FCEEA9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0200" y="6329161"/>
            <a:ext cx="4194175" cy="306790"/>
          </a:xfrm>
        </p:spPr>
        <p:txBody>
          <a:bodyPr vert="horz" wrap="none" lIns="0" tIns="0" rIns="0" bIns="0" rtlCol="0" anchor="ctr"/>
          <a:lstStyle>
            <a:lvl1pPr marL="0" indent="0">
              <a:lnSpc>
                <a:spcPct val="100000"/>
              </a:lnSpc>
              <a:buNone/>
              <a:defRPr lang="de-DE" sz="1400" spc="70" baseline="0" dirty="0" smtClean="0">
                <a:latin typeface="BentonSans Cond Medium" panose="02000606030000020004" pitchFamily="50" charset="0"/>
              </a:defRPr>
            </a:lvl1pPr>
          </a:lstStyle>
          <a:p>
            <a:pPr marL="0" lvl="0" defTabSz="457200"/>
            <a:r>
              <a:rPr lang="de-DE" dirty="0"/>
              <a:t>www.mkw.nrw</a:t>
            </a:r>
          </a:p>
        </p:txBody>
      </p:sp>
    </p:spTree>
    <p:extLst>
      <p:ext uri="{BB962C8B-B14F-4D97-AF65-F5344CB8AC3E}">
        <p14:creationId xmlns:p14="http://schemas.microsoft.com/office/powerpoint/2010/main" val="2540947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D286A-5D14-D889-DBBA-15BFB2731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0CCE5EC-D431-E824-07A8-82B7A0168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CD5F72-41B4-8341-5FD4-5F803BD64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D7E1-1A68-664F-99E5-731FA30CE2FE}" type="datetime1">
              <a:rPr lang="de-DE" smtClean="0"/>
              <a:t>20.09.2023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B2A401-2A47-A6E0-A7A6-9AF5143A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Bundesweite Infoveranstaltung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12B3E2-0AE5-0C17-B441-6E25B27AB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E53E-0DA4-4F49-8CCC-04F2A33154F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9501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D5A0BDC-396D-48AD-9448-C73CDF2E64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C5B9D7E-9526-4AD1-8BCD-6199BAD26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ED8C1A5-2AE4-4163-B6BA-D0850649001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7675" y="1381125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F461ECCA-CB7B-4132-94CB-5585935491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7675" y="2100263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51B1D9C5-3001-4E4C-AB97-D7D885F328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7675" y="2819401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0184F3B7-371D-4269-85F1-7ED246D3CF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7675" y="3538539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06E35150-D5B5-41A0-80A5-C4C42369AAA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675" y="4257677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13" name="Textplatzhalter 7">
            <a:extLst>
              <a:ext uri="{FF2B5EF4-FFF2-40B4-BE49-F238E27FC236}">
                <a16:creationId xmlns:a16="http://schemas.microsoft.com/office/drawing/2014/main" id="{1069D80F-2EC0-499C-8676-F4A313870F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7675" y="4976815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7372458A-30B9-4CE5-99B7-91BFC9AE55A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03300" y="1381125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22" name="Textplatzhalter 20">
            <a:extLst>
              <a:ext uri="{FF2B5EF4-FFF2-40B4-BE49-F238E27FC236}">
                <a16:creationId xmlns:a16="http://schemas.microsoft.com/office/drawing/2014/main" id="{F9CFF02B-AB75-404A-A160-7C9BD39F25B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03300" y="2100263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23" name="Textplatzhalter 20">
            <a:extLst>
              <a:ext uri="{FF2B5EF4-FFF2-40B4-BE49-F238E27FC236}">
                <a16:creationId xmlns:a16="http://schemas.microsoft.com/office/drawing/2014/main" id="{C6385EBE-EBCB-43FA-837A-89089C04E7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3300" y="2819401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24" name="Textplatzhalter 20">
            <a:extLst>
              <a:ext uri="{FF2B5EF4-FFF2-40B4-BE49-F238E27FC236}">
                <a16:creationId xmlns:a16="http://schemas.microsoft.com/office/drawing/2014/main" id="{10A16F17-71B6-4F6C-9B80-9D0DB805847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03300" y="3538539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25" name="Textplatzhalter 20">
            <a:extLst>
              <a:ext uri="{FF2B5EF4-FFF2-40B4-BE49-F238E27FC236}">
                <a16:creationId xmlns:a16="http://schemas.microsoft.com/office/drawing/2014/main" id="{04223EDF-F90E-41D4-867D-FBF7DC18F76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03300" y="4257677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26" name="Textplatzhalter 20">
            <a:extLst>
              <a:ext uri="{FF2B5EF4-FFF2-40B4-BE49-F238E27FC236}">
                <a16:creationId xmlns:a16="http://schemas.microsoft.com/office/drawing/2014/main" id="{15DB60DB-A1EF-4D37-A317-912A1B7528D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03300" y="4976815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34" name="Textplatzhalter 7">
            <a:extLst>
              <a:ext uri="{FF2B5EF4-FFF2-40B4-BE49-F238E27FC236}">
                <a16:creationId xmlns:a16="http://schemas.microsoft.com/office/drawing/2014/main" id="{08AA3919-8824-4FFA-91E4-BBA351FA3F2E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572000" y="1381125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35" name="Textplatzhalter 7">
            <a:extLst>
              <a:ext uri="{FF2B5EF4-FFF2-40B4-BE49-F238E27FC236}">
                <a16:creationId xmlns:a16="http://schemas.microsoft.com/office/drawing/2014/main" id="{D921E0DC-99FE-41FC-ACFA-691CDF9FFD2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572000" y="2100263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36" name="Textplatzhalter 7">
            <a:extLst>
              <a:ext uri="{FF2B5EF4-FFF2-40B4-BE49-F238E27FC236}">
                <a16:creationId xmlns:a16="http://schemas.microsoft.com/office/drawing/2014/main" id="{0F17EDAB-ACBC-4CEC-8283-17E039AF0DD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572000" y="2819401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37" name="Textplatzhalter 7">
            <a:extLst>
              <a:ext uri="{FF2B5EF4-FFF2-40B4-BE49-F238E27FC236}">
                <a16:creationId xmlns:a16="http://schemas.microsoft.com/office/drawing/2014/main" id="{E5F72D4F-C0D3-4FA7-8135-B4C71B4DC52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572000" y="3538539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38" name="Textplatzhalter 7">
            <a:extLst>
              <a:ext uri="{FF2B5EF4-FFF2-40B4-BE49-F238E27FC236}">
                <a16:creationId xmlns:a16="http://schemas.microsoft.com/office/drawing/2014/main" id="{5BC07337-9F45-4C9F-A5E4-E105147E6FE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572000" y="4257677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39" name="Textplatzhalter 7">
            <a:extLst>
              <a:ext uri="{FF2B5EF4-FFF2-40B4-BE49-F238E27FC236}">
                <a16:creationId xmlns:a16="http://schemas.microsoft.com/office/drawing/2014/main" id="{3238920A-02F5-441B-AB4E-259C6AD2F6E5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4976815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40" name="Textplatzhalter 20">
            <a:extLst>
              <a:ext uri="{FF2B5EF4-FFF2-40B4-BE49-F238E27FC236}">
                <a16:creationId xmlns:a16="http://schemas.microsoft.com/office/drawing/2014/main" id="{3B35FF52-919E-4F3D-A704-E2393A37A56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127625" y="1381125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1" name="Textplatzhalter 20">
            <a:extLst>
              <a:ext uri="{FF2B5EF4-FFF2-40B4-BE49-F238E27FC236}">
                <a16:creationId xmlns:a16="http://schemas.microsoft.com/office/drawing/2014/main" id="{3F9A433D-93F6-4568-915B-2B7FFF1CB32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27625" y="2100263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2" name="Textplatzhalter 20">
            <a:extLst>
              <a:ext uri="{FF2B5EF4-FFF2-40B4-BE49-F238E27FC236}">
                <a16:creationId xmlns:a16="http://schemas.microsoft.com/office/drawing/2014/main" id="{93252F63-F6FD-4968-A168-2E3832DAF6F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127625" y="2819401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3" name="Textplatzhalter 20">
            <a:extLst>
              <a:ext uri="{FF2B5EF4-FFF2-40B4-BE49-F238E27FC236}">
                <a16:creationId xmlns:a16="http://schemas.microsoft.com/office/drawing/2014/main" id="{0752DDED-3598-471D-97F9-B8A111E8D714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27625" y="3538539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4" name="Textplatzhalter 20">
            <a:extLst>
              <a:ext uri="{FF2B5EF4-FFF2-40B4-BE49-F238E27FC236}">
                <a16:creationId xmlns:a16="http://schemas.microsoft.com/office/drawing/2014/main" id="{2A13FBC6-B60E-4FBD-A2C3-49E9BC85E26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27625" y="4257677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5" name="Textplatzhalter 20">
            <a:extLst>
              <a:ext uri="{FF2B5EF4-FFF2-40B4-BE49-F238E27FC236}">
                <a16:creationId xmlns:a16="http://schemas.microsoft.com/office/drawing/2014/main" id="{51912076-FE49-4B05-8121-ADE2010FEC7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27625" y="4976815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6" name="Textplatzhalter 7">
            <a:extLst>
              <a:ext uri="{FF2B5EF4-FFF2-40B4-BE49-F238E27FC236}">
                <a16:creationId xmlns:a16="http://schemas.microsoft.com/office/drawing/2014/main" id="{BF62BC59-2FD5-44E2-9EE8-9F5D1CFE067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47675" y="5695953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47" name="Textplatzhalter 20">
            <a:extLst>
              <a:ext uri="{FF2B5EF4-FFF2-40B4-BE49-F238E27FC236}">
                <a16:creationId xmlns:a16="http://schemas.microsoft.com/office/drawing/2014/main" id="{2103B416-B1BB-46AF-84A0-EADCD938D1E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003300" y="5695953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48" name="Textplatzhalter 7">
            <a:extLst>
              <a:ext uri="{FF2B5EF4-FFF2-40B4-BE49-F238E27FC236}">
                <a16:creationId xmlns:a16="http://schemas.microsoft.com/office/drawing/2014/main" id="{5111B5B6-15D1-41C5-B625-4E427DAC75E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572000" y="5695953"/>
            <a:ext cx="403225" cy="403225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#</a:t>
            </a:r>
          </a:p>
        </p:txBody>
      </p:sp>
      <p:sp>
        <p:nvSpPr>
          <p:cNvPr id="49" name="Textplatzhalter 20">
            <a:extLst>
              <a:ext uri="{FF2B5EF4-FFF2-40B4-BE49-F238E27FC236}">
                <a16:creationId xmlns:a16="http://schemas.microsoft.com/office/drawing/2014/main" id="{E29E23B1-0396-4980-8A32-3179DA37861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27625" y="5695953"/>
            <a:ext cx="3468688" cy="403225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50" name="Titel 49">
            <a:extLst>
              <a:ext uri="{FF2B5EF4-FFF2-40B4-BE49-F238E27FC236}">
                <a16:creationId xmlns:a16="http://schemas.microsoft.com/office/drawing/2014/main" id="{FFC15C5A-C2A8-4D59-AB6F-42BA86653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78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0F6FF9BB-C9AF-4E0D-8761-613099AE874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D223EC-10CC-4CD9-9947-A0B4741287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9E849B5-74D5-4BDF-9D7D-A0A69834CCF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00200" y="2100263"/>
            <a:ext cx="7265988" cy="4076700"/>
          </a:xfrm>
        </p:spPr>
        <p:txBody>
          <a:bodyPr/>
          <a:lstStyle>
            <a:lvl1pPr marL="285750" indent="-285750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/>
            </a:lvl1pPr>
            <a:lvl2pPr marL="285750" indent="-285750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/>
            </a:lvl2pPr>
            <a:lvl3pPr marL="285750" indent="-285750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/>
            </a:lvl3pPr>
            <a:lvl4pPr marL="285750" indent="-285750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/>
            </a:lvl4pPr>
            <a:lvl5pPr marL="285750" indent="-285750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305D3920-4775-4A90-BB75-03C4748EA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508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2694" y="2103119"/>
            <a:ext cx="7263494" cy="4073843"/>
          </a:xfrm>
        </p:spPr>
        <p:txBody>
          <a:bodyPr/>
          <a:lstStyle>
            <a:lvl1pPr marL="288000" indent="-288000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/>
            </a:lvl1pPr>
            <a:lvl2pPr marL="288000" indent="-288000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/>
            </a:lvl2pPr>
            <a:lvl3pPr marL="288000" indent="-288000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/>
            </a:lvl3pPr>
            <a:lvl4pPr marL="288000" indent="-288000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/>
            </a:lvl4pPr>
            <a:lvl5pPr marL="288000" indent="-288000">
              <a:lnSpc>
                <a:spcPct val="100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0F6FF9BB-C9AF-4E0D-8761-613099AE874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D223EC-10CC-4CD9-9947-A0B4741287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CA6DD62-911F-4591-BCFC-2BAA0AC5A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08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_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22DF231-3A27-4CFE-8BE1-C1EF988550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73DE9C8-9616-40A7-BC01-C3FE04E63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41726E9-EF7E-4C49-B0DA-0F9188DF9F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971DB433-78F1-4F53-8103-E012F2F3E70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600200" y="2100263"/>
            <a:ext cx="7265988" cy="40767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FD365B30-7AF5-498B-B86E-D59E83236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59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_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22DF231-3A27-4CFE-8BE1-C1EF988550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73DE9C8-9616-40A7-BC01-C3FE04E63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41726E9-EF7E-4C49-B0DA-0F9188DF9F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D2292C0A-95A1-47FF-A381-B5645D59720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7675" y="2100263"/>
            <a:ext cx="8418513" cy="40767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886DDCD-3F21-44F0-93B1-BA3ACE468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91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109540-44B4-4B90-8807-34C8FADF13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B783F4-5C54-48BC-947F-D8C3FE070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E14B87-D26F-472E-A46C-47A8D1DCE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8695" y="2100263"/>
            <a:ext cx="5177399" cy="4076700"/>
          </a:xfrm>
        </p:spPr>
        <p:txBody>
          <a:bodyPr/>
          <a:lstStyle>
            <a:lvl1pPr marL="288000" indent="-288000">
              <a:lnSpc>
                <a:spcPct val="100000"/>
              </a:lnSpc>
              <a:defRPr/>
            </a:lvl1pPr>
            <a:lvl2pPr marL="288000" indent="-288000">
              <a:defRPr/>
            </a:lvl2pPr>
            <a:lvl3pPr marL="288000" indent="-288000">
              <a:defRPr/>
            </a:lvl3pPr>
            <a:lvl4pPr marL="288000" indent="-288000">
              <a:defRPr/>
            </a:lvl4pPr>
            <a:lvl5pPr marL="288000" indent="-288000"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720A1E1-C6F3-4AC9-A424-B3671B32C9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8" y="2100262"/>
            <a:ext cx="3537267" cy="3348037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FC988F5-D316-4D29-B8A0-1D1B192EE0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84A42732-1F56-4054-A32B-59EC0B18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83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_Inhal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109540-44B4-4B90-8807-34C8FADF13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B783F4-5C54-48BC-947F-D8C3FE070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E14B87-D26F-472E-A46C-47A8D1DCE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8695" y="2100263"/>
            <a:ext cx="5177399" cy="4076700"/>
          </a:xfrm>
        </p:spPr>
        <p:txBody>
          <a:bodyPr/>
          <a:lstStyle>
            <a:lvl1pPr marL="288000" indent="-288000">
              <a:lnSpc>
                <a:spcPct val="100000"/>
              </a:lnSpc>
              <a:defRPr/>
            </a:lvl1pPr>
            <a:lvl2pPr marL="288000" indent="-288000">
              <a:defRPr/>
            </a:lvl2pPr>
            <a:lvl3pPr marL="288000" indent="-288000">
              <a:defRPr/>
            </a:lvl3pPr>
            <a:lvl4pPr marL="288000" indent="-288000">
              <a:defRPr/>
            </a:lvl4pPr>
            <a:lvl5pPr marL="288000" indent="-288000"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720A1E1-C6F3-4AC9-A424-B3671B32C9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28" y="2100262"/>
            <a:ext cx="3537267" cy="40767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FC988F5-D316-4D29-B8A0-1D1B192EE0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B86A4354-675F-43E5-A300-86FE7FE5D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456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5109540-44B4-4B90-8807-34C8FADF13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B783F4-5C54-48BC-947F-D8C3FE070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AE14B87-D26F-472E-A46C-47A8D1DCE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694" y="2100263"/>
            <a:ext cx="3575027" cy="4076700"/>
          </a:xfrm>
        </p:spPr>
        <p:txBody>
          <a:bodyPr/>
          <a:lstStyle>
            <a:lvl1pPr marL="288000" indent="-288000">
              <a:lnSpc>
                <a:spcPct val="100000"/>
              </a:lnSpc>
              <a:defRPr/>
            </a:lvl1pPr>
            <a:lvl2pPr marL="288000" indent="-288000">
              <a:defRPr/>
            </a:lvl2pPr>
            <a:lvl3pPr marL="288000" indent="-288000">
              <a:defRPr/>
            </a:lvl3pPr>
            <a:lvl4pPr marL="288000" indent="-288000">
              <a:defRPr/>
            </a:lvl4pPr>
            <a:lvl5pPr marL="288000" indent="-288000"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720A1E1-C6F3-4AC9-A424-B3671B32C91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28921" y="2100262"/>
            <a:ext cx="3537267" cy="3348037"/>
          </a:xfrm>
        </p:spPr>
        <p:txBody>
          <a:bodyPr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/>
            </a:lvl1pPr>
          </a:lstStyle>
          <a:p>
            <a:r>
              <a:rPr lang="de-DE" dirty="0"/>
              <a:t> 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FC988F5-D316-4D29-B8A0-1D1B192EE0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02694" y="1195069"/>
            <a:ext cx="7263494" cy="8509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1"/>
            </a:lvl1pPr>
            <a:lvl2pPr>
              <a:lnSpc>
                <a:spcPts val="2400"/>
              </a:lnSpc>
              <a:defRPr sz="2000" b="1"/>
            </a:lvl2pPr>
            <a:lvl3pPr>
              <a:lnSpc>
                <a:spcPts val="2400"/>
              </a:lnSpc>
              <a:defRPr sz="2000" b="1"/>
            </a:lvl3pPr>
            <a:lvl4pPr>
              <a:lnSpc>
                <a:spcPts val="2400"/>
              </a:lnSpc>
              <a:defRPr sz="2000" b="1"/>
            </a:lvl4pPr>
            <a:lvl5pPr>
              <a:lnSpc>
                <a:spcPts val="2400"/>
              </a:lnSpc>
              <a:defRPr sz="2000" b="1"/>
            </a:lvl5pPr>
          </a:lstStyle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94FC327B-036C-4154-BCB4-6F01A0F0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027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2694" y="2103119"/>
            <a:ext cx="7263494" cy="407384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3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6AB597C-C260-43F4-A125-8567A9127658}"/>
              </a:ext>
            </a:extLst>
          </p:cNvPr>
          <p:cNvSpPr/>
          <p:nvPr userDrawn="1"/>
        </p:nvSpPr>
        <p:spPr>
          <a:xfrm>
            <a:off x="0" y="6654800"/>
            <a:ext cx="7199672" cy="20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1770" y="65285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fld id="{0F6FF9BB-C9AF-4E0D-8761-613099AE874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2694" y="6280944"/>
            <a:ext cx="6407449" cy="365125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lnSpc>
                <a:spcPct val="100000"/>
              </a:lnSpc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Hier steht der Titel der Präsentation</a:t>
            </a:r>
            <a:endParaRPr lang="de-D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6994" y="320677"/>
            <a:ext cx="6660606" cy="428624"/>
          </a:xfrm>
          <a:prstGeom prst="rect">
            <a:avLst/>
          </a:prstGeom>
        </p:spPr>
        <p:txBody>
          <a:bodyPr vert="horz" lIns="91440" tIns="72000" rIns="91440" bIns="45720" rtlCol="0" anchor="t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94C1A971-3398-48A2-8DA0-DCFCBB9F737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953" y="338232"/>
            <a:ext cx="1575819" cy="32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21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7" r:id="rId3"/>
    <p:sldLayoutId id="2147483662" r:id="rId4"/>
    <p:sldLayoutId id="2147483663" r:id="rId5"/>
    <p:sldLayoutId id="2147483666" r:id="rId6"/>
    <p:sldLayoutId id="2147483664" r:id="rId7"/>
    <p:sldLayoutId id="2147483668" r:id="rId8"/>
    <p:sldLayoutId id="2147483665" r:id="rId9"/>
    <p:sldLayoutId id="2147483669" r:id="rId10"/>
    <p:sldLayoutId id="2147483672" r:id="rId11"/>
    <p:sldLayoutId id="2147483671" r:id="rId12"/>
    <p:sldLayoutId id="2147483673" r:id="rId13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288000" indent="-288000" algn="l" defTabSz="914400" rtl="0" eaLnBrk="1" latinLnBrk="0" hangingPunct="1">
        <a:lnSpc>
          <a:spcPts val="1900"/>
        </a:lnSpc>
        <a:spcBef>
          <a:spcPts val="0"/>
        </a:spcBef>
        <a:buFontTx/>
        <a:buBlip>
          <a:blip r:embed="rId16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88000" indent="-288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00" indent="-288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-2880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1" userDrawn="1">
          <p15:clr>
            <a:srgbClr val="F26B43"/>
          </p15:clr>
        </p15:guide>
        <p15:guide id="3" pos="4478" userDrawn="1">
          <p15:clr>
            <a:srgbClr val="F26B43"/>
          </p15:clr>
        </p15:guide>
        <p15:guide id="4" pos="5585" userDrawn="1">
          <p15:clr>
            <a:srgbClr val="F26B43"/>
          </p15:clr>
        </p15:guide>
        <p15:guide id="5" orient="horz" pos="1289" userDrawn="1">
          <p15:clr>
            <a:srgbClr val="F26B43"/>
          </p15:clr>
        </p15:guide>
        <p15:guide id="6" orient="horz" pos="750" userDrawn="1">
          <p15:clr>
            <a:srgbClr val="F26B43"/>
          </p15:clr>
        </p15:guide>
        <p15:guide id="7" orient="horz" pos="1323" userDrawn="1">
          <p15:clr>
            <a:srgbClr val="F26B43"/>
          </p15:clr>
        </p15:guide>
        <p15:guide id="8" orient="horz" pos="3891" userDrawn="1">
          <p15:clr>
            <a:srgbClr val="F26B43"/>
          </p15:clr>
        </p15:guide>
        <p15:guide id="9" pos="1008" userDrawn="1">
          <p15:clr>
            <a:srgbClr val="F26B43"/>
          </p15:clr>
        </p15:guide>
        <p15:guide id="10" orient="horz" pos="472" userDrawn="1">
          <p15:clr>
            <a:srgbClr val="F26B43"/>
          </p15:clr>
        </p15:guide>
        <p15:guide id="11" orient="horz" pos="202" userDrawn="1">
          <p15:clr>
            <a:srgbClr val="F26B43"/>
          </p15:clr>
        </p15:guide>
        <p15:guide id="1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youtube.com/watch?v=ei-5LU_-0-g" TargetMode="External"/><Relationship Id="rId5" Type="http://schemas.openxmlformats.org/officeDocument/2006/relationships/hyperlink" Target="https://www.youtube.com/watch?v=jkKJGgn7oTY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34D30-2449-4031-B609-E915C0E59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766" y="1842610"/>
            <a:ext cx="7285153" cy="1918825"/>
          </a:xfrm>
        </p:spPr>
        <p:txBody>
          <a:bodyPr/>
          <a:lstStyle/>
          <a:p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/>
              <a:t/>
            </a:r>
            <a:br>
              <a:rPr lang="de-DE" sz="3200" dirty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b="0" dirty="0"/>
              <a:t/>
            </a:r>
            <a:br>
              <a:rPr lang="de-DE" sz="3200" b="0" dirty="0"/>
            </a:br>
            <a:r>
              <a:rPr lang="de-DE" sz="2800" b="0" dirty="0" smtClean="0"/>
              <a:t>Kulturfonds Energie des Bundes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Ergänzende Hilfen aus Nordrhein-Westfalen </a:t>
            </a:r>
            <a:br>
              <a:rPr lang="de-DE" sz="2800" dirty="0" smtClean="0"/>
            </a:br>
            <a:r>
              <a:rPr lang="de-DE" sz="2800" dirty="0" smtClean="0"/>
              <a:t>(NUR für </a:t>
            </a:r>
            <a:r>
              <a:rPr lang="de-DE" sz="2800" dirty="0" err="1" smtClean="0"/>
              <a:t>FALLGRUPPe</a:t>
            </a:r>
            <a:r>
              <a:rPr lang="de-DE" sz="2800" dirty="0" smtClean="0"/>
              <a:t> A)</a:t>
            </a:r>
            <a:r>
              <a:rPr lang="de-DE" sz="3200" dirty="0" smtClean="0"/>
              <a:t/>
            </a:r>
            <a:br>
              <a:rPr lang="de-DE" sz="3200" dirty="0" smtClean="0"/>
            </a:br>
            <a:endParaRPr lang="de-DE" sz="3200" b="0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C19DEF53-6A81-43D9-A51E-D764BEA77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40919" y="6329161"/>
            <a:ext cx="2174138" cy="306790"/>
          </a:xfrm>
        </p:spPr>
        <p:txBody>
          <a:bodyPr/>
          <a:lstStyle/>
          <a:p>
            <a:pPr algn="r"/>
            <a:r>
              <a:rPr lang="de-DE" dirty="0" smtClean="0"/>
              <a:t>Düsseldorf, 29. Juni 2023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35F03221-764E-4244-81DD-17CF2DE3BA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0200" y="6329161"/>
            <a:ext cx="4194175" cy="30679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856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291296" y="222758"/>
            <a:ext cx="5936249" cy="866321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400" b="1" i="0">
                <a:solidFill>
                  <a:srgbClr val="F2920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Einzureichende</a:t>
            </a:r>
            <a:r>
              <a:rPr lang="en-US" dirty="0"/>
              <a:t> </a:t>
            </a:r>
            <a:r>
              <a:rPr lang="en-US" dirty="0" err="1" smtClean="0"/>
              <a:t>Dokumente</a:t>
            </a:r>
            <a:r>
              <a:rPr lang="en-US" dirty="0" smtClean="0"/>
              <a:t>/ </a:t>
            </a:r>
            <a:r>
              <a:rPr lang="en-US" dirty="0" err="1" smtClean="0"/>
              <a:t>Nachweise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de-DE" dirty="0"/>
              <a:t>die </a:t>
            </a:r>
            <a:r>
              <a:rPr lang="de-DE" u="sng" dirty="0"/>
              <a:t>NRW-Herbst-Kulturhilfe-22</a:t>
            </a:r>
            <a:endParaRPr lang="en-US" u="sng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258A42-4D5C-53A0-CA00-C685A0DC10DD}"/>
              </a:ext>
            </a:extLst>
          </p:cNvPr>
          <p:cNvSpPr txBox="1">
            <a:spLocks/>
          </p:cNvSpPr>
          <p:nvPr/>
        </p:nvSpPr>
        <p:spPr>
          <a:xfrm>
            <a:off x="303717" y="2064633"/>
            <a:ext cx="6505925" cy="2738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Tx/>
              <a:buNone/>
              <a:defRPr/>
            </a:pPr>
            <a:endParaRPr lang="de-DE" dirty="0">
              <a:solidFill>
                <a:prstClr val="black"/>
              </a:solidFill>
              <a:latin typeface="Source Sans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7D813C5C-DD6B-44A8-AC68-D8ECB1DF8333}"/>
              </a:ext>
            </a:extLst>
          </p:cNvPr>
          <p:cNvSpPr txBox="1">
            <a:spLocks/>
          </p:cNvSpPr>
          <p:nvPr/>
        </p:nvSpPr>
        <p:spPr>
          <a:xfrm>
            <a:off x="148452" y="1517154"/>
            <a:ext cx="8624103" cy="4955586"/>
          </a:xfrm>
          <a:prstGeom prst="rect">
            <a:avLst/>
          </a:prstGeom>
        </p:spPr>
        <p:txBody>
          <a:bodyPr numCol="1" spcCol="540000"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1800" b="1" dirty="0" smtClean="0"/>
              <a:t>Nachweis </a:t>
            </a:r>
            <a:r>
              <a:rPr lang="de-DE" sz="1800" b="1" dirty="0"/>
              <a:t>über den historischen Energieverbrauch:</a:t>
            </a:r>
            <a:r>
              <a:rPr lang="de-DE" sz="1800" dirty="0"/>
              <a:t> Jahresverbrauch im Referenzjahr 2021. </a:t>
            </a:r>
            <a:r>
              <a:rPr lang="de-DE" sz="1800" dirty="0" smtClean="0"/>
              <a:t/>
            </a:r>
            <a:br>
              <a:rPr lang="de-DE" sz="1800" dirty="0" smtClean="0"/>
            </a:br>
            <a:endParaRPr lang="de-DE" sz="1600" dirty="0" smtClean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Nachweis über den zwischen Antragsteller und Energieversorger vertraglich vereinbarten </a:t>
            </a:r>
            <a:r>
              <a:rPr lang="de-DE" sz="1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Arbeitspreis pro kWh, der im Dezember 2021 </a:t>
            </a:r>
            <a:r>
              <a:rPr lang="de-DE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galt.</a:t>
            </a:r>
          </a:p>
          <a:p>
            <a:pPr lvl="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Nachweis </a:t>
            </a:r>
            <a:r>
              <a:rPr lang="de-DE" sz="1800" dirty="0">
                <a:ea typeface="Calibri" panose="020F0502020204030204" pitchFamily="34" charset="0"/>
                <a:cs typeface="Times New Roman" panose="02020603050405020304" pitchFamily="18" charset="0"/>
              </a:rPr>
              <a:t>über den zwischen Antragsteller und Energieanbieter vertraglich vereinbarte </a:t>
            </a:r>
            <a:r>
              <a:rPr lang="de-DE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tatsächliche Arbeitspreis pro kWh</a:t>
            </a:r>
            <a:r>
              <a:rPr lang="de-DE" sz="1800" dirty="0">
                <a:ea typeface="Calibri" panose="020F0502020204030204" pitchFamily="34" charset="0"/>
                <a:cs typeface="Times New Roman" panose="02020603050405020304" pitchFamily="18" charset="0"/>
              </a:rPr>
              <a:t>, der im </a:t>
            </a:r>
            <a:r>
              <a:rPr lang="de-DE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Jahr 2022 abgerechnet </a:t>
            </a:r>
            <a:r>
              <a:rPr lang="de-DE" sz="1800" dirty="0">
                <a:ea typeface="Calibri" panose="020F0502020204030204" pitchFamily="34" charset="0"/>
                <a:cs typeface="Times New Roman" panose="02020603050405020304" pitchFamily="18" charset="0"/>
              </a:rPr>
              <a:t>wurde</a:t>
            </a:r>
            <a:r>
              <a:rPr lang="de-DE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de-DE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DE" sz="1800" dirty="0">
                <a:ea typeface="Calibri" panose="020F0502020204030204" pitchFamily="34" charset="0"/>
                <a:cs typeface="Times New Roman" panose="02020603050405020304" pitchFamily="18" charset="0"/>
              </a:rPr>
              <a:t>Erklärung des Antragsstellers auf der Plattform, dass der</a:t>
            </a:r>
            <a:r>
              <a:rPr lang="de-DE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 Zahlungsanspruch </a:t>
            </a:r>
            <a:r>
              <a:rPr lang="de-DE" sz="1800" dirty="0">
                <a:ea typeface="Calibri" panose="020F0502020204030204" pitchFamily="34" charset="0"/>
                <a:cs typeface="Times New Roman" panose="02020603050405020304" pitchFamily="18" charset="0"/>
              </a:rPr>
              <a:t>des Energieunternehmens gegenüber dem Leistungsempfangenden </a:t>
            </a:r>
            <a:r>
              <a:rPr lang="de-DE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im Jahr 2023 besteht/ bestand. </a:t>
            </a:r>
            <a:r>
              <a:rPr lang="de-DE" sz="1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(Bestätigungen, letzter Schritt)</a:t>
            </a:r>
            <a:endParaRPr lang="de-DE" sz="1800" dirty="0">
              <a:solidFill>
                <a:prstClr val="black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503F8E1-C927-D8D5-0BF3-BF3C2730B286}"/>
              </a:ext>
            </a:extLst>
          </p:cNvPr>
          <p:cNvSpPr txBox="1"/>
          <p:nvPr/>
        </p:nvSpPr>
        <p:spPr>
          <a:xfrm>
            <a:off x="7302844" y="3127804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6" name="Textfeld 5"/>
          <p:cNvSpPr txBox="1"/>
          <p:nvPr/>
        </p:nvSpPr>
        <p:spPr>
          <a:xfrm>
            <a:off x="7058624" y="55048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89877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154850" y="262953"/>
            <a:ext cx="6979513" cy="634226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400" b="1" i="0">
                <a:solidFill>
                  <a:srgbClr val="F2920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Berechnung der NRW-Herbst-Kulturhilfe-22</a:t>
            </a:r>
          </a:p>
        </p:txBody>
      </p:sp>
      <p:sp>
        <p:nvSpPr>
          <p:cNvPr id="22" name="Textplatzhalter 2">
            <a:extLst>
              <a:ext uri="{FF2B5EF4-FFF2-40B4-BE49-F238E27FC236}">
                <a16:creationId xmlns:a16="http://schemas.microsoft.com/office/drawing/2014/main" id="{1371B857-4C50-E363-FB8A-7EA480B71161}"/>
              </a:ext>
            </a:extLst>
          </p:cNvPr>
          <p:cNvSpPr txBox="1">
            <a:spLocks/>
          </p:cNvSpPr>
          <p:nvPr/>
        </p:nvSpPr>
        <p:spPr>
          <a:xfrm>
            <a:off x="374607" y="893486"/>
            <a:ext cx="2584272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defTabSz="914400">
              <a:defRPr b="1"/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de-DE" dirty="0"/>
              <a:t>Förderfähige </a:t>
            </a:r>
            <a:r>
              <a:rPr lang="de-DE" dirty="0" smtClean="0"/>
              <a:t>Jahresmehrkosten</a:t>
            </a:r>
            <a:endParaRPr lang="en-US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E797C02-ACCA-D2AC-7BC7-2A93294B43C4}"/>
              </a:ext>
            </a:extLst>
          </p:cNvPr>
          <p:cNvSpPr/>
          <p:nvPr/>
        </p:nvSpPr>
        <p:spPr>
          <a:xfrm>
            <a:off x="2544185" y="1958661"/>
            <a:ext cx="414694" cy="29546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lnSpc>
                <a:spcPct val="110000"/>
              </a:lnSpc>
              <a:defRPr/>
            </a:pPr>
            <a:endParaRPr lang="de-DE" sz="1200" b="1" dirty="0">
              <a:solidFill>
                <a:srgbClr val="EA7472"/>
              </a:solidFill>
              <a:latin typeface="Source Sans Pro" panose="020B05030304030202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CCA7A7D-EDD2-7965-CF0D-BD2907BF1AF6}"/>
              </a:ext>
            </a:extLst>
          </p:cNvPr>
          <p:cNvSpPr/>
          <p:nvPr/>
        </p:nvSpPr>
        <p:spPr>
          <a:xfrm>
            <a:off x="216181" y="4009791"/>
            <a:ext cx="2535351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/>
              <a:t>Errechneter </a:t>
            </a:r>
          </a:p>
          <a:p>
            <a:r>
              <a:rPr lang="de-DE" b="1" dirty="0" smtClean="0"/>
              <a:t>Dezemberabschlag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9D7B07-E22B-B399-E7E6-3FFCF9E240A9}"/>
              </a:ext>
            </a:extLst>
          </p:cNvPr>
          <p:cNvSpPr txBox="1"/>
          <p:nvPr/>
        </p:nvSpPr>
        <p:spPr>
          <a:xfrm>
            <a:off x="5415469" y="1092008"/>
            <a:ext cx="196010" cy="3970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E8695D"/>
                </a:solidFill>
                <a:latin typeface="Source Sans Pro" panose="020B0503030403020204" pitchFamily="34" charset="0"/>
              </a:rPr>
              <a:t>x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0CEF75B-EE2C-40DD-3912-410AFA03412A}"/>
              </a:ext>
            </a:extLst>
          </p:cNvPr>
          <p:cNvSpPr txBox="1"/>
          <p:nvPr/>
        </p:nvSpPr>
        <p:spPr>
          <a:xfrm>
            <a:off x="5344975" y="1720525"/>
            <a:ext cx="385928" cy="37394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E8695D"/>
                </a:solidFill>
                <a:latin typeface="Source Sans Pro" panose="020B0503030403020204" pitchFamily="34" charset="0"/>
              </a:rPr>
              <a:t>x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BD3C0BC-2817-B114-FE53-659E16FF7C37}"/>
              </a:ext>
            </a:extLst>
          </p:cNvPr>
          <p:cNvSpPr txBox="1"/>
          <p:nvPr/>
        </p:nvSpPr>
        <p:spPr>
          <a:xfrm>
            <a:off x="5476250" y="2547970"/>
            <a:ext cx="254653" cy="3970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E8695D"/>
                </a:solidFill>
                <a:latin typeface=""/>
              </a:rPr>
              <a:t>‒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9CCE359-9AEF-D621-162A-B97420863BB6}"/>
              </a:ext>
            </a:extLst>
          </p:cNvPr>
          <p:cNvSpPr txBox="1"/>
          <p:nvPr/>
        </p:nvSpPr>
        <p:spPr>
          <a:xfrm>
            <a:off x="2958879" y="1013531"/>
            <a:ext cx="254653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E8695D"/>
                </a:solidFill>
                <a:latin typeface="Source Sans Pro" panose="020B0503030403020204" pitchFamily="34" charset="0"/>
              </a:rPr>
              <a:t>=</a:t>
            </a:r>
          </a:p>
        </p:txBody>
      </p:sp>
      <p:sp>
        <p:nvSpPr>
          <p:cNvPr id="3" name="Rechteck 2"/>
          <p:cNvSpPr/>
          <p:nvPr/>
        </p:nvSpPr>
        <p:spPr>
          <a:xfrm>
            <a:off x="3086204" y="860501"/>
            <a:ext cx="5289399" cy="297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b="1" dirty="0" smtClean="0"/>
              <a:t>Tatsächlicher </a:t>
            </a:r>
            <a:r>
              <a:rPr lang="de-DE" b="1" dirty="0"/>
              <a:t>Preis 2022 </a:t>
            </a:r>
            <a:endParaRPr lang="de-DE" b="1" dirty="0" smtClean="0"/>
          </a:p>
          <a:p>
            <a:pPr algn="ctr"/>
            <a:endParaRPr lang="de-DE" b="1" dirty="0"/>
          </a:p>
          <a:p>
            <a:pPr algn="ctr" defTabSz="685800">
              <a:lnSpc>
                <a:spcPct val="110000"/>
              </a:lnSpc>
              <a:defRPr/>
            </a:pPr>
            <a:r>
              <a:rPr lang="de-DE" b="1" dirty="0">
                <a:solidFill>
                  <a:prstClr val="black"/>
                </a:solidFill>
                <a:latin typeface="+mj-lt"/>
              </a:rPr>
              <a:t>Historischer Verbrauch (kWh)</a:t>
            </a:r>
          </a:p>
          <a:p>
            <a:pPr algn="ctr" defTabSz="685800">
              <a:lnSpc>
                <a:spcPct val="110000"/>
              </a:lnSpc>
              <a:defRPr/>
            </a:pPr>
            <a:endParaRPr lang="de-DE" b="1" dirty="0">
              <a:solidFill>
                <a:prstClr val="black"/>
              </a:solidFill>
              <a:latin typeface="+mj-lt"/>
            </a:endParaRPr>
          </a:p>
          <a:p>
            <a:pPr algn="ctr" defTabSz="685800">
              <a:lnSpc>
                <a:spcPct val="110000"/>
              </a:lnSpc>
              <a:defRPr/>
            </a:pPr>
            <a:r>
              <a:rPr lang="de-DE" b="1" dirty="0" smtClean="0">
                <a:solidFill>
                  <a:prstClr val="black"/>
                </a:solidFill>
                <a:latin typeface="+mj-lt"/>
              </a:rPr>
              <a:t>0,8 </a:t>
            </a:r>
            <a:r>
              <a:rPr lang="de-DE" dirty="0">
                <a:solidFill>
                  <a:prstClr val="black"/>
                </a:solidFill>
                <a:latin typeface="+mj-lt"/>
              </a:rPr>
              <a:t>(Verbraucher; Industrie: Fernwärme)</a:t>
            </a:r>
          </a:p>
          <a:p>
            <a:pPr algn="ctr" defTabSz="685800">
              <a:lnSpc>
                <a:spcPct val="110000"/>
              </a:lnSpc>
              <a:defRPr/>
            </a:pPr>
            <a:r>
              <a:rPr lang="de-DE" b="1" dirty="0">
                <a:solidFill>
                  <a:prstClr val="black"/>
                </a:solidFill>
                <a:latin typeface="+mj-lt"/>
              </a:rPr>
              <a:t>0,7 </a:t>
            </a:r>
            <a:r>
              <a:rPr lang="de-DE" dirty="0">
                <a:solidFill>
                  <a:prstClr val="black"/>
                </a:solidFill>
                <a:latin typeface="+mj-lt"/>
              </a:rPr>
              <a:t>(Industrie: Gas, Strom</a:t>
            </a:r>
            <a:r>
              <a:rPr lang="de-DE" dirty="0" smtClean="0">
                <a:solidFill>
                  <a:prstClr val="black"/>
                </a:solidFill>
                <a:latin typeface="+mj-lt"/>
              </a:rPr>
              <a:t>)</a:t>
            </a:r>
            <a:endParaRPr lang="de-DE" dirty="0">
              <a:solidFill>
                <a:prstClr val="black"/>
              </a:solidFill>
              <a:latin typeface="+mj-lt"/>
            </a:endParaRPr>
          </a:p>
          <a:p>
            <a:pPr algn="ctr"/>
            <a:endParaRPr lang="de-DE" dirty="0" smtClean="0"/>
          </a:p>
          <a:p>
            <a:pPr algn="ctr"/>
            <a:r>
              <a:rPr lang="de-DE" b="1" dirty="0" smtClean="0"/>
              <a:t>Historischer </a:t>
            </a:r>
            <a:r>
              <a:rPr lang="de-DE" b="1" dirty="0"/>
              <a:t>Preis </a:t>
            </a:r>
            <a:endParaRPr lang="de-DE" b="1" dirty="0" smtClean="0"/>
          </a:p>
          <a:p>
            <a:pPr algn="ctr"/>
            <a:endParaRPr lang="de-DE" dirty="0" smtClean="0"/>
          </a:p>
          <a:p>
            <a:pPr algn="ctr"/>
            <a:r>
              <a:rPr lang="de-DE" b="1" dirty="0" smtClean="0"/>
              <a:t>Historischer Verbrauch</a:t>
            </a:r>
            <a:endParaRPr lang="de-DE" b="1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69D7B07-E22B-B399-E7E6-3FFCF9E240A9}"/>
              </a:ext>
            </a:extLst>
          </p:cNvPr>
          <p:cNvSpPr txBox="1"/>
          <p:nvPr/>
        </p:nvSpPr>
        <p:spPr>
          <a:xfrm>
            <a:off x="5518689" y="3164946"/>
            <a:ext cx="254653" cy="3970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E8695D"/>
                </a:solidFill>
                <a:latin typeface="Source Sans Pro" panose="020B0503030403020204" pitchFamily="34" charset="0"/>
              </a:rPr>
              <a:t>x</a:t>
            </a:r>
          </a:p>
        </p:txBody>
      </p:sp>
      <p:sp>
        <p:nvSpPr>
          <p:cNvPr id="5" name="Rechteck 4"/>
          <p:cNvSpPr/>
          <p:nvPr/>
        </p:nvSpPr>
        <p:spPr>
          <a:xfrm>
            <a:off x="374607" y="561406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b="1" dirty="0" smtClean="0"/>
              <a:t>Fördersumme</a:t>
            </a:r>
          </a:p>
          <a:p>
            <a:r>
              <a:rPr lang="de-DE" b="1" dirty="0" smtClean="0"/>
              <a:t>Land NRW (100%)</a:t>
            </a:r>
            <a:r>
              <a:rPr lang="de-DE" dirty="0" smtClean="0"/>
              <a:t> </a:t>
            </a:r>
            <a:r>
              <a:rPr lang="de-DE" dirty="0"/>
              <a:t>= </a:t>
            </a:r>
          </a:p>
        </p:txBody>
      </p:sp>
      <p:sp>
        <p:nvSpPr>
          <p:cNvPr id="7" name="Rechteck 6"/>
          <p:cNvSpPr/>
          <p:nvPr/>
        </p:nvSpPr>
        <p:spPr>
          <a:xfrm>
            <a:off x="3227474" y="3951287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DE" b="1" dirty="0" smtClean="0"/>
              <a:t>(Tatsächlicher </a:t>
            </a:r>
            <a:r>
              <a:rPr lang="de-DE" b="1" dirty="0"/>
              <a:t>Preis 2022 </a:t>
            </a:r>
            <a:endParaRPr lang="de-DE" b="1" dirty="0" smtClean="0"/>
          </a:p>
          <a:p>
            <a:pPr algn="ctr"/>
            <a:endParaRPr lang="de-DE" b="1" dirty="0" smtClean="0"/>
          </a:p>
          <a:p>
            <a:pPr algn="ctr"/>
            <a:r>
              <a:rPr lang="de-DE" b="1" dirty="0" smtClean="0"/>
              <a:t>Historischer Verbrauch (kWh))</a:t>
            </a:r>
          </a:p>
          <a:p>
            <a:pPr algn="ctr"/>
            <a:endParaRPr lang="de-DE" b="1" dirty="0" smtClean="0"/>
          </a:p>
          <a:p>
            <a:pPr algn="ctr"/>
            <a:r>
              <a:rPr lang="de-DE" b="1" dirty="0" smtClean="0"/>
              <a:t>12 Monate</a:t>
            </a:r>
            <a:endParaRPr lang="de-DE" b="1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9CCE359-9AEF-D621-162A-B97420863BB6}"/>
              </a:ext>
            </a:extLst>
          </p:cNvPr>
          <p:cNvSpPr txBox="1"/>
          <p:nvPr/>
        </p:nvSpPr>
        <p:spPr>
          <a:xfrm>
            <a:off x="2856921" y="3949337"/>
            <a:ext cx="254653" cy="39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E8695D"/>
                </a:solidFill>
                <a:latin typeface="Source Sans Pro" panose="020B0503030403020204" pitchFamily="34" charset="0"/>
              </a:rPr>
              <a:t>=</a:t>
            </a:r>
          </a:p>
        </p:txBody>
      </p:sp>
      <p:cxnSp>
        <p:nvCxnSpPr>
          <p:cNvPr id="13" name="Gerader Verbinder 12"/>
          <p:cNvCxnSpPr/>
          <p:nvPr/>
        </p:nvCxnSpPr>
        <p:spPr>
          <a:xfrm>
            <a:off x="374607" y="3781922"/>
            <a:ext cx="8220753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D69D7B07-E22B-B399-E7E6-3FFCF9E240A9}"/>
              </a:ext>
            </a:extLst>
          </p:cNvPr>
          <p:cNvSpPr txBox="1"/>
          <p:nvPr/>
        </p:nvSpPr>
        <p:spPr>
          <a:xfrm>
            <a:off x="5288142" y="4183795"/>
            <a:ext cx="254653" cy="3970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E8695D"/>
                </a:solidFill>
                <a:latin typeface="Source Sans Pro" panose="020B0503030403020204" pitchFamily="34" charset="0"/>
              </a:rPr>
              <a:t>x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69D7B07-E22B-B399-E7E6-3FFCF9E240A9}"/>
              </a:ext>
            </a:extLst>
          </p:cNvPr>
          <p:cNvSpPr txBox="1"/>
          <p:nvPr/>
        </p:nvSpPr>
        <p:spPr>
          <a:xfrm>
            <a:off x="5309147" y="4717741"/>
            <a:ext cx="254653" cy="37394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85800">
              <a:lnSpc>
                <a:spcPct val="110000"/>
              </a:lnSpc>
              <a:defRPr/>
            </a:pPr>
            <a:r>
              <a:rPr lang="de-DE" b="1" dirty="0" smtClean="0">
                <a:solidFill>
                  <a:srgbClr val="E8695D"/>
                </a:solidFill>
                <a:latin typeface="Source Sans Pro" panose="020B0503030403020204" pitchFamily="34" charset="0"/>
              </a:rPr>
              <a:t>/</a:t>
            </a:r>
            <a:endParaRPr lang="de-DE" b="1" dirty="0">
              <a:solidFill>
                <a:srgbClr val="E8695D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27" name="Gerader Verbinder 26"/>
          <p:cNvCxnSpPr/>
          <p:nvPr/>
        </p:nvCxnSpPr>
        <p:spPr>
          <a:xfrm>
            <a:off x="154850" y="5428615"/>
            <a:ext cx="8220753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2958879" y="5661123"/>
            <a:ext cx="56240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(</a:t>
            </a:r>
            <a:r>
              <a:rPr lang="de-DE" b="1" dirty="0"/>
              <a:t>Förderfähige Jahresmehrkosten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>
                <a:solidFill>
                  <a:srgbClr val="FF5050"/>
                </a:solidFill>
              </a:rPr>
              <a:t>/ </a:t>
            </a:r>
            <a:r>
              <a:rPr lang="de-DE" b="1" dirty="0" smtClean="0"/>
              <a:t>4 </a:t>
            </a:r>
            <a:r>
              <a:rPr lang="de-DE" sz="1200" dirty="0" smtClean="0"/>
              <a:t>(für 3 Monate</a:t>
            </a:r>
            <a:r>
              <a:rPr lang="de-DE" sz="1200" b="1" dirty="0" smtClean="0"/>
              <a:t>)</a:t>
            </a:r>
            <a:r>
              <a:rPr lang="de-DE" dirty="0"/>
              <a:t>)</a:t>
            </a:r>
          </a:p>
          <a:p>
            <a:r>
              <a:rPr lang="de-DE" b="1" dirty="0" smtClean="0">
                <a:solidFill>
                  <a:srgbClr val="FF5050"/>
                </a:solidFill>
              </a:rPr>
              <a:t>–</a:t>
            </a:r>
            <a:r>
              <a:rPr lang="de-DE" b="1" dirty="0" smtClean="0"/>
              <a:t> errechneter </a:t>
            </a:r>
            <a:r>
              <a:rPr lang="de-DE" b="1" dirty="0"/>
              <a:t>Dezemberabschlag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7058624" y="502363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290417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303717" y="472777"/>
            <a:ext cx="7769541" cy="866321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400" b="1" i="0">
                <a:solidFill>
                  <a:srgbClr val="F2920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Einzureichende</a:t>
            </a:r>
            <a:r>
              <a:rPr lang="en-US" dirty="0"/>
              <a:t> </a:t>
            </a:r>
            <a:r>
              <a:rPr lang="en-US" dirty="0" err="1"/>
              <a:t>Dokumente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u="sng" dirty="0" err="1" smtClean="0"/>
              <a:t>Kulturfonds</a:t>
            </a:r>
            <a:r>
              <a:rPr lang="en-US" u="sng" dirty="0" smtClean="0"/>
              <a:t> </a:t>
            </a:r>
            <a:r>
              <a:rPr lang="en-US" u="sng" dirty="0" err="1" smtClean="0"/>
              <a:t>Energie</a:t>
            </a:r>
            <a:r>
              <a:rPr lang="en-US" u="sng" dirty="0" smtClean="0"/>
              <a:t> des </a:t>
            </a:r>
            <a:r>
              <a:rPr lang="en-US" u="sng" dirty="0" err="1" smtClean="0"/>
              <a:t>Bundes</a:t>
            </a:r>
            <a:endParaRPr lang="en-US" u="sng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258A42-4D5C-53A0-CA00-C685A0DC10DD}"/>
              </a:ext>
            </a:extLst>
          </p:cNvPr>
          <p:cNvSpPr txBox="1">
            <a:spLocks/>
          </p:cNvSpPr>
          <p:nvPr/>
        </p:nvSpPr>
        <p:spPr>
          <a:xfrm>
            <a:off x="303717" y="2064633"/>
            <a:ext cx="6505925" cy="2738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Tx/>
              <a:buNone/>
              <a:defRPr/>
            </a:pPr>
            <a:endParaRPr lang="de-DE" dirty="0">
              <a:solidFill>
                <a:prstClr val="black"/>
              </a:solidFill>
              <a:latin typeface="Source Sans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7D813C5C-DD6B-44A8-AC68-D8ECB1DF8333}"/>
              </a:ext>
            </a:extLst>
          </p:cNvPr>
          <p:cNvSpPr txBox="1">
            <a:spLocks/>
          </p:cNvSpPr>
          <p:nvPr/>
        </p:nvSpPr>
        <p:spPr>
          <a:xfrm>
            <a:off x="202130" y="1780675"/>
            <a:ext cx="8422105" cy="3946358"/>
          </a:xfrm>
          <a:prstGeom prst="rect">
            <a:avLst/>
          </a:prstGeom>
        </p:spPr>
        <p:txBody>
          <a:bodyPr numCol="1" spcCol="540000"/>
          <a:lstStyle>
            <a:defPPr>
              <a:defRPr lang="en-US"/>
            </a:defPPr>
            <a:lvl1pPr marL="228600" indent="-228600" defTabSz="914400">
              <a:lnSpc>
                <a:spcPct val="110000"/>
              </a:lnSpc>
              <a:spcBef>
                <a:spcPts val="600"/>
              </a:spcBef>
              <a:buSzPct val="90000"/>
              <a:buFont typeface="Wingdings" panose="05000000000000000000" pitchFamily="2" charset="2"/>
              <a:buChar char="Ø"/>
              <a:defRPr b="0" i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 marL="685800" indent="-228600" defTabSz="914400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4400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4400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4400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spcBef>
                <a:spcPts val="1200"/>
              </a:spcBef>
            </a:pPr>
            <a:r>
              <a:rPr lang="de-DE" b="1" dirty="0"/>
              <a:t>Nachweis über den historischen Energieverbrauch</a:t>
            </a:r>
            <a:r>
              <a:rPr lang="de-DE" dirty="0"/>
              <a:t>: Jahresverbrauch im Referenzjahr 2021. 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>
              <a:spcBef>
                <a:spcPts val="1200"/>
              </a:spcBef>
            </a:pPr>
            <a:r>
              <a:rPr lang="de-DE" b="1" dirty="0" smtClean="0"/>
              <a:t>Nachweis</a:t>
            </a:r>
            <a:r>
              <a:rPr lang="de-DE" dirty="0" smtClean="0"/>
              <a:t> </a:t>
            </a:r>
            <a:r>
              <a:rPr lang="de-DE" dirty="0"/>
              <a:t>über den zwischen Antragsteller und Energieversorger </a:t>
            </a:r>
            <a:r>
              <a:rPr lang="de-DE" b="1" dirty="0"/>
              <a:t>vertraglich vereinbarten Arbeitspreis pro kWh</a:t>
            </a:r>
            <a:r>
              <a:rPr lang="de-DE" dirty="0"/>
              <a:t>, der </a:t>
            </a:r>
            <a:r>
              <a:rPr lang="de-DE" b="1" dirty="0"/>
              <a:t>im Dezember 2021 </a:t>
            </a:r>
            <a:r>
              <a:rPr lang="de-DE" dirty="0" smtClean="0"/>
              <a:t>galt.</a:t>
            </a:r>
            <a:br>
              <a:rPr lang="de-DE" dirty="0" smtClean="0"/>
            </a:br>
            <a:endParaRPr lang="de-DE" dirty="0"/>
          </a:p>
          <a:p>
            <a:pPr>
              <a:spcBef>
                <a:spcPts val="1200"/>
              </a:spcBef>
            </a:pPr>
            <a:r>
              <a:rPr lang="de-DE" b="1" dirty="0"/>
              <a:t>Nachweis</a:t>
            </a:r>
            <a:r>
              <a:rPr lang="de-DE" dirty="0"/>
              <a:t> über den zwischen Antragsteller und Energieanbieter </a:t>
            </a:r>
            <a:r>
              <a:rPr lang="de-DE" b="1" dirty="0"/>
              <a:t>vertraglich vereinbarten aktuellen Arbeitspreis pro kWh</a:t>
            </a:r>
            <a:r>
              <a:rPr lang="de-DE" dirty="0"/>
              <a:t>, der in dem Zeitraum gilt, für den Förderung aus dem Fonds beantragt wird. </a:t>
            </a:r>
          </a:p>
          <a:p>
            <a:pPr>
              <a:spcBef>
                <a:spcPts val="1200"/>
              </a:spcBef>
            </a:pPr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503F8E1-C927-D8D5-0BF3-BF3C2730B286}"/>
              </a:ext>
            </a:extLst>
          </p:cNvPr>
          <p:cNvSpPr txBox="1"/>
          <p:nvPr/>
        </p:nvSpPr>
        <p:spPr>
          <a:xfrm>
            <a:off x="7302844" y="3127804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6" name="Textfeld 5"/>
          <p:cNvSpPr txBox="1"/>
          <p:nvPr/>
        </p:nvSpPr>
        <p:spPr>
          <a:xfrm>
            <a:off x="7058624" y="55048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107134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284057" y="221074"/>
            <a:ext cx="6979513" cy="866321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400" b="1" i="0">
                <a:solidFill>
                  <a:srgbClr val="F2920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00" dirty="0"/>
              <a:t>Berechnung der </a:t>
            </a:r>
            <a:r>
              <a:rPr lang="en-US" sz="1800" dirty="0" err="1"/>
              <a:t>förderfähigen</a:t>
            </a:r>
            <a:r>
              <a:rPr lang="en-US" sz="1800" dirty="0"/>
              <a:t> </a:t>
            </a:r>
            <a:r>
              <a:rPr lang="en-US" sz="1800" dirty="0" err="1"/>
              <a:t>Energiemehrkosten</a:t>
            </a:r>
            <a:r>
              <a:rPr lang="en-US" sz="1800" dirty="0"/>
              <a:t> </a:t>
            </a:r>
            <a:r>
              <a:rPr lang="en-US" sz="1800" dirty="0" err="1"/>
              <a:t>für</a:t>
            </a:r>
            <a:r>
              <a:rPr lang="en-US" sz="1800" dirty="0"/>
              <a:t> </a:t>
            </a:r>
            <a:r>
              <a:rPr lang="en-US" sz="1800" dirty="0" err="1" smtClean="0"/>
              <a:t>Kultureinrichtungen</a:t>
            </a:r>
            <a:endParaRPr lang="en-US" sz="1800" dirty="0" smtClean="0"/>
          </a:p>
          <a:p>
            <a:r>
              <a:rPr lang="en-US" sz="1800" dirty="0" err="1" smtClean="0"/>
              <a:t>im</a:t>
            </a:r>
            <a:r>
              <a:rPr lang="en-US" sz="1800" dirty="0" smtClean="0"/>
              <a:t> </a:t>
            </a:r>
            <a:r>
              <a:rPr lang="en-US" sz="1800" dirty="0" err="1" smtClean="0"/>
              <a:t>Kulturfonds</a:t>
            </a:r>
            <a:r>
              <a:rPr lang="en-US" sz="1800" dirty="0" smtClean="0"/>
              <a:t> </a:t>
            </a:r>
            <a:r>
              <a:rPr lang="en-US" sz="1800" dirty="0" err="1" smtClean="0"/>
              <a:t>Energie</a:t>
            </a:r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err="1"/>
              <a:t>Fallgruppe</a:t>
            </a:r>
            <a:r>
              <a:rPr lang="en-US" sz="1800" dirty="0"/>
              <a:t> A</a:t>
            </a:r>
            <a:r>
              <a:rPr lang="en-US" sz="1600" dirty="0"/>
              <a:t>)</a:t>
            </a:r>
          </a:p>
          <a:p>
            <a:endParaRPr lang="en-US" sz="1600" dirty="0"/>
          </a:p>
        </p:txBody>
      </p:sp>
      <p:sp>
        <p:nvSpPr>
          <p:cNvPr id="22" name="Textplatzhalter 2">
            <a:extLst>
              <a:ext uri="{FF2B5EF4-FFF2-40B4-BE49-F238E27FC236}">
                <a16:creationId xmlns:a16="http://schemas.microsoft.com/office/drawing/2014/main" id="{1371B857-4C50-E363-FB8A-7EA480B71161}"/>
              </a:ext>
            </a:extLst>
          </p:cNvPr>
          <p:cNvSpPr txBox="1">
            <a:spLocks/>
          </p:cNvSpPr>
          <p:nvPr/>
        </p:nvSpPr>
        <p:spPr>
          <a:xfrm>
            <a:off x="186571" y="1288664"/>
            <a:ext cx="1551116" cy="46677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07000"/>
              </a:lnSpc>
              <a:spcBef>
                <a:spcPts val="750"/>
              </a:spcBef>
              <a:spcAft>
                <a:spcPts val="600"/>
              </a:spcAft>
              <a:buNone/>
              <a:defRPr/>
            </a:pPr>
            <a:r>
              <a:rPr lang="de-DE" sz="1600" b="1" dirty="0">
                <a:latin typeface="+mn-lt"/>
                <a:cs typeface="Times New Roman" panose="02020603050405020304" pitchFamily="18" charset="0"/>
              </a:rPr>
              <a:t>Förderfähige Kosten</a:t>
            </a:r>
            <a:endParaRPr lang="en-US" sz="1600" b="1" dirty="0">
              <a:latin typeface="+mn-lt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E797C02-ACCA-D2AC-7BC7-2A93294B43C4}"/>
              </a:ext>
            </a:extLst>
          </p:cNvPr>
          <p:cNvSpPr/>
          <p:nvPr/>
        </p:nvSpPr>
        <p:spPr>
          <a:xfrm>
            <a:off x="2178425" y="2116361"/>
            <a:ext cx="414694" cy="36317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lnSpc>
                <a:spcPct val="110000"/>
              </a:lnSpc>
              <a:defRPr/>
            </a:pPr>
            <a:endParaRPr lang="de-DE" sz="1600" b="1" dirty="0">
              <a:solidFill>
                <a:srgbClr val="EA7472"/>
              </a:solidFill>
              <a:latin typeface="Source Sans Pro" panose="020B05030304030202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CCA7A7D-EDD2-7965-CF0D-BD2907BF1AF6}"/>
              </a:ext>
            </a:extLst>
          </p:cNvPr>
          <p:cNvSpPr/>
          <p:nvPr/>
        </p:nvSpPr>
        <p:spPr>
          <a:xfrm>
            <a:off x="2284799" y="1259109"/>
            <a:ext cx="6700345" cy="280076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lnSpc>
                <a:spcPct val="110000"/>
              </a:lnSpc>
              <a:defRPr/>
            </a:pPr>
            <a:r>
              <a:rPr lang="de-DE" sz="1600" b="1" dirty="0">
                <a:solidFill>
                  <a:prstClr val="black"/>
                </a:solidFill>
              </a:rPr>
              <a:t>Aktueller Arbeitspreis pro kWh</a:t>
            </a:r>
          </a:p>
          <a:p>
            <a:pPr defTabSz="685800">
              <a:lnSpc>
                <a:spcPct val="110000"/>
              </a:lnSpc>
              <a:defRPr/>
            </a:pPr>
            <a:r>
              <a:rPr lang="de-DE" sz="1600" dirty="0">
                <a:solidFill>
                  <a:prstClr val="black"/>
                </a:solidFill>
              </a:rPr>
              <a:t>m</a:t>
            </a:r>
            <a:r>
              <a:rPr lang="de-DE" sz="1600" dirty="0" err="1">
                <a:solidFill>
                  <a:prstClr val="black"/>
                </a:solidFill>
              </a:rPr>
              <a:t>ax</a:t>
            </a:r>
            <a:r>
              <a:rPr lang="de-DE" sz="1600" dirty="0">
                <a:solidFill>
                  <a:prstClr val="black"/>
                </a:solidFill>
              </a:rPr>
              <a:t>. in Höhe des für die Einrichtung geltenden gedeckelten </a:t>
            </a:r>
            <a:r>
              <a:rPr lang="de-DE" sz="1600" dirty="0" smtClean="0">
                <a:solidFill>
                  <a:prstClr val="black"/>
                </a:solidFill>
              </a:rPr>
              <a:t>Preises</a:t>
            </a:r>
          </a:p>
          <a:p>
            <a:pPr defTabSz="685800">
              <a:lnSpc>
                <a:spcPct val="110000"/>
              </a:lnSpc>
              <a:defRPr/>
            </a:pPr>
            <a:endParaRPr lang="de-DE" sz="1600" dirty="0">
              <a:solidFill>
                <a:prstClr val="black"/>
              </a:solidFill>
            </a:endParaRPr>
          </a:p>
          <a:p>
            <a:pPr defTabSz="685800">
              <a:lnSpc>
                <a:spcPct val="110000"/>
              </a:lnSpc>
              <a:defRPr/>
            </a:pPr>
            <a:r>
              <a:rPr lang="de-DE" sz="1600" b="1" dirty="0" smtClean="0">
                <a:solidFill>
                  <a:prstClr val="black"/>
                </a:solidFill>
              </a:rPr>
              <a:t>Historischer </a:t>
            </a:r>
            <a:r>
              <a:rPr lang="de-DE" sz="1600" b="1" dirty="0">
                <a:solidFill>
                  <a:prstClr val="black"/>
                </a:solidFill>
              </a:rPr>
              <a:t>Verbrauch (kWh)</a:t>
            </a:r>
          </a:p>
          <a:p>
            <a:pPr defTabSz="685800">
              <a:lnSpc>
                <a:spcPct val="110000"/>
              </a:lnSpc>
              <a:defRPr/>
            </a:pPr>
            <a:endParaRPr lang="de-DE" sz="1600" dirty="0">
              <a:solidFill>
                <a:prstClr val="black"/>
              </a:solidFill>
            </a:endParaRPr>
          </a:p>
          <a:p>
            <a:pPr defTabSz="685800">
              <a:lnSpc>
                <a:spcPct val="110000"/>
              </a:lnSpc>
              <a:defRPr/>
            </a:pPr>
            <a:r>
              <a:rPr lang="de-DE" sz="1600" b="1" dirty="0">
                <a:solidFill>
                  <a:prstClr val="black"/>
                </a:solidFill>
              </a:rPr>
              <a:t>0,8 </a:t>
            </a:r>
            <a:r>
              <a:rPr lang="de-DE" sz="1600" dirty="0">
                <a:solidFill>
                  <a:prstClr val="black"/>
                </a:solidFill>
              </a:rPr>
              <a:t>(Verbraucher; Industrie: Fernwärme)</a:t>
            </a:r>
          </a:p>
          <a:p>
            <a:pPr defTabSz="685800">
              <a:lnSpc>
                <a:spcPct val="110000"/>
              </a:lnSpc>
              <a:defRPr/>
            </a:pPr>
            <a:r>
              <a:rPr lang="de-DE" sz="1600" b="1" dirty="0">
                <a:solidFill>
                  <a:prstClr val="black"/>
                </a:solidFill>
              </a:rPr>
              <a:t>0,7 </a:t>
            </a:r>
            <a:r>
              <a:rPr lang="de-DE" sz="1600" dirty="0">
                <a:solidFill>
                  <a:prstClr val="black"/>
                </a:solidFill>
              </a:rPr>
              <a:t>(Industrie: Gas, Strom)</a:t>
            </a:r>
          </a:p>
          <a:p>
            <a:pPr defTabSz="685800">
              <a:lnSpc>
                <a:spcPct val="110000"/>
              </a:lnSpc>
              <a:defRPr/>
            </a:pPr>
            <a:endParaRPr lang="de-DE" sz="1600" dirty="0">
              <a:solidFill>
                <a:prstClr val="black"/>
              </a:solidFill>
            </a:endParaRPr>
          </a:p>
          <a:p>
            <a:pPr defTabSz="685800">
              <a:lnSpc>
                <a:spcPct val="110000"/>
              </a:lnSpc>
              <a:defRPr/>
            </a:pPr>
            <a:r>
              <a:rPr lang="de-DE" sz="1600" b="1" dirty="0">
                <a:solidFill>
                  <a:prstClr val="black"/>
                </a:solidFill>
              </a:rPr>
              <a:t>Historische Kosten</a:t>
            </a:r>
          </a:p>
          <a:p>
            <a:pPr defTabSz="685800">
              <a:lnSpc>
                <a:spcPct val="110000"/>
              </a:lnSpc>
              <a:defRPr/>
            </a:pPr>
            <a:r>
              <a:rPr lang="de-DE" sz="1600" dirty="0">
                <a:solidFill>
                  <a:prstClr val="black"/>
                </a:solidFill>
              </a:rPr>
              <a:t>(historischer Verbrauch x Arbeitspreis im Dez. 2021)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9D7B07-E22B-B399-E7E6-3FFCF9E240A9}"/>
              </a:ext>
            </a:extLst>
          </p:cNvPr>
          <p:cNvSpPr txBox="1"/>
          <p:nvPr/>
        </p:nvSpPr>
        <p:spPr>
          <a:xfrm flipV="1">
            <a:off x="3598586" y="1807316"/>
            <a:ext cx="530501" cy="36317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85800">
              <a:lnSpc>
                <a:spcPct val="110000"/>
              </a:lnSpc>
              <a:defRPr/>
            </a:pPr>
            <a:r>
              <a:rPr lang="de-DE" sz="1600" b="1" dirty="0">
                <a:solidFill>
                  <a:srgbClr val="E8695D"/>
                </a:solidFill>
                <a:latin typeface="Source Sans Pro" panose="020B0503030403020204" pitchFamily="34" charset="0"/>
              </a:rPr>
              <a:t>x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0CEF75B-EE2C-40DD-3912-410AFA03412A}"/>
              </a:ext>
            </a:extLst>
          </p:cNvPr>
          <p:cNvSpPr txBox="1"/>
          <p:nvPr/>
        </p:nvSpPr>
        <p:spPr>
          <a:xfrm>
            <a:off x="3736509" y="2316068"/>
            <a:ext cx="254653" cy="37394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85800">
              <a:lnSpc>
                <a:spcPct val="110000"/>
              </a:lnSpc>
              <a:defRPr/>
            </a:pPr>
            <a:r>
              <a:rPr lang="de-DE" sz="1600" b="1" dirty="0" smtClean="0">
                <a:solidFill>
                  <a:srgbClr val="E8695D"/>
                </a:solidFill>
                <a:latin typeface="Source Sans Pro" panose="020B0503030403020204" pitchFamily="34" charset="0"/>
              </a:rPr>
              <a:t>x</a:t>
            </a:r>
            <a:endParaRPr lang="de-DE" sz="1600" b="1" dirty="0">
              <a:solidFill>
                <a:srgbClr val="E8695D"/>
              </a:solidFill>
              <a:latin typeface="Source Sans Pro" panose="020B050303040302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BD3C0BC-2817-B114-FE53-659E16FF7C37}"/>
              </a:ext>
            </a:extLst>
          </p:cNvPr>
          <p:cNvSpPr txBox="1"/>
          <p:nvPr/>
        </p:nvSpPr>
        <p:spPr>
          <a:xfrm flipV="1">
            <a:off x="3598586" y="3127792"/>
            <a:ext cx="463519" cy="36317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defTabSz="685800">
              <a:lnSpc>
                <a:spcPct val="110000"/>
              </a:lnSpc>
              <a:defRPr/>
            </a:pPr>
            <a:r>
              <a:rPr lang="de-DE" sz="1600" b="1" dirty="0">
                <a:solidFill>
                  <a:srgbClr val="E8695D"/>
                </a:solidFill>
                <a:latin typeface=""/>
              </a:rPr>
              <a:t>‒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9CCE359-9AEF-D621-162A-B97420863BB6}"/>
              </a:ext>
            </a:extLst>
          </p:cNvPr>
          <p:cNvSpPr txBox="1"/>
          <p:nvPr/>
        </p:nvSpPr>
        <p:spPr>
          <a:xfrm>
            <a:off x="1760831" y="1288664"/>
            <a:ext cx="254653" cy="363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685800">
              <a:lnSpc>
                <a:spcPct val="110000"/>
              </a:lnSpc>
              <a:defRPr/>
            </a:pPr>
            <a:r>
              <a:rPr lang="de-DE" sz="1600" b="1" dirty="0">
                <a:solidFill>
                  <a:srgbClr val="E8695D"/>
                </a:solidFill>
                <a:latin typeface="Source Sans Pro" panose="020B0503030403020204" pitchFamily="34" charset="0"/>
              </a:rPr>
              <a:t>=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F08B28B-AD18-F9A9-7D4B-BFBF0D291244}"/>
              </a:ext>
            </a:extLst>
          </p:cNvPr>
          <p:cNvSpPr/>
          <p:nvPr/>
        </p:nvSpPr>
        <p:spPr>
          <a:xfrm>
            <a:off x="-3171" y="4603302"/>
            <a:ext cx="2018655" cy="1009222"/>
          </a:xfrm>
          <a:prstGeom prst="rect">
            <a:avLst/>
          </a:prstGeom>
        </p:spPr>
        <p:txBody>
          <a:bodyPr/>
          <a:lstStyle/>
          <a:p>
            <a:pPr defTabSz="685800">
              <a:lnSpc>
                <a:spcPct val="107000"/>
              </a:lnSpc>
              <a:spcBef>
                <a:spcPts val="750"/>
              </a:spcBef>
              <a:spcAft>
                <a:spcPts val="600"/>
              </a:spcAft>
              <a:buSzPct val="90000"/>
            </a:pPr>
            <a:r>
              <a:rPr lang="de-DE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Bundesanteil </a:t>
            </a:r>
            <a:br>
              <a:rPr lang="de-DE" sz="1600" b="1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de-DE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an den förderfähige </a:t>
            </a:r>
            <a:r>
              <a:rPr lang="de-DE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Energiemehrkosten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F4B18B5-6399-E484-DA10-2E7F66860DFA}"/>
              </a:ext>
            </a:extLst>
          </p:cNvPr>
          <p:cNvSpPr/>
          <p:nvPr/>
        </p:nvSpPr>
        <p:spPr>
          <a:xfrm>
            <a:off x="2407801" y="4371471"/>
            <a:ext cx="1514417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>
                <a:solidFill>
                  <a:prstClr val="black"/>
                </a:solidFill>
              </a:rPr>
              <a:t>mind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" panose="020B0503030403020204" pitchFamily="34" charset="0"/>
              </a:rPr>
              <a:t>. </a:t>
            </a:r>
            <a:r>
              <a:rPr lang="de-DE" sz="1600" b="1" dirty="0" smtClean="0">
                <a:solidFill>
                  <a:prstClr val="black"/>
                </a:solidFill>
              </a:rPr>
              <a:t>50%</a:t>
            </a:r>
            <a:endParaRPr lang="de-DE" sz="1600" dirty="0">
              <a:solidFill>
                <a:prstClr val="black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7E5D107-9B42-82F5-49CA-084D2D5ABCCE}"/>
              </a:ext>
            </a:extLst>
          </p:cNvPr>
          <p:cNvSpPr/>
          <p:nvPr/>
        </p:nvSpPr>
        <p:spPr>
          <a:xfrm>
            <a:off x="2593119" y="5092619"/>
            <a:ext cx="972000" cy="5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de-DE" sz="1600" b="1" dirty="0" smtClean="0">
                <a:solidFill>
                  <a:prstClr val="black"/>
                </a:solidFill>
              </a:rPr>
              <a:t>80%</a:t>
            </a:r>
            <a:endParaRPr lang="de-DE" sz="1600" b="1" dirty="0">
              <a:solidFill>
                <a:prstClr val="black"/>
              </a:solidFill>
            </a:endParaRPr>
          </a:p>
        </p:txBody>
      </p:sp>
      <p:sp>
        <p:nvSpPr>
          <p:cNvPr id="16" name="Textfeld 82">
            <a:extLst>
              <a:ext uri="{FF2B5EF4-FFF2-40B4-BE49-F238E27FC236}">
                <a16:creationId xmlns:a16="http://schemas.microsoft.com/office/drawing/2014/main" id="{0A7F2D71-DADA-9BA6-56A1-BD7FA9E14762}"/>
              </a:ext>
            </a:extLst>
          </p:cNvPr>
          <p:cNvSpPr txBox="1"/>
          <p:nvPr/>
        </p:nvSpPr>
        <p:spPr>
          <a:xfrm>
            <a:off x="3991162" y="4234541"/>
            <a:ext cx="5445981" cy="8309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Einrichtungen, die sich in öffentlicher Trägerschaft befinden oder deren kontinuierliche Grundfinanzierung überwiegend von der öffentlichen Hand getragen wird</a:t>
            </a:r>
          </a:p>
        </p:txBody>
      </p:sp>
      <p:sp>
        <p:nvSpPr>
          <p:cNvPr id="17" name="Textfeld 83">
            <a:extLst>
              <a:ext uri="{FF2B5EF4-FFF2-40B4-BE49-F238E27FC236}">
                <a16:creationId xmlns:a16="http://schemas.microsoft.com/office/drawing/2014/main" id="{7633F02B-ABA1-22AC-CBA9-08ECCB78947D}"/>
              </a:ext>
            </a:extLst>
          </p:cNvPr>
          <p:cNvSpPr txBox="1"/>
          <p:nvPr/>
        </p:nvSpPr>
        <p:spPr>
          <a:xfrm>
            <a:off x="4062105" y="5092619"/>
            <a:ext cx="3061656" cy="5847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en-U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solidFill>
                  <a:srgbClr val="000000"/>
                </a:solidFill>
                <a:cs typeface="Times New Roman" panose="02020603050405020304" pitchFamily="18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de-DE" dirty="0"/>
              <a:t>private Einrichtungen und </a:t>
            </a:r>
          </a:p>
          <a:p>
            <a:r>
              <a:rPr lang="de-DE" dirty="0"/>
              <a:t>soziokulturelle Zentren </a:t>
            </a:r>
          </a:p>
        </p:txBody>
      </p:sp>
      <p:cxnSp>
        <p:nvCxnSpPr>
          <p:cNvPr id="7" name="Gerader Verbinder 6"/>
          <p:cNvCxnSpPr/>
          <p:nvPr/>
        </p:nvCxnSpPr>
        <p:spPr>
          <a:xfrm flipV="1">
            <a:off x="2521594" y="5059646"/>
            <a:ext cx="6661870" cy="16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>
            <a:extLst>
              <a:ext uri="{FF2B5EF4-FFF2-40B4-BE49-F238E27FC236}">
                <a16:creationId xmlns:a16="http://schemas.microsoft.com/office/drawing/2014/main" id="{DF08B28B-AD18-F9A9-7D4B-BFBF0D291244}"/>
              </a:ext>
            </a:extLst>
          </p:cNvPr>
          <p:cNvSpPr/>
          <p:nvPr/>
        </p:nvSpPr>
        <p:spPr>
          <a:xfrm>
            <a:off x="2521594" y="5912483"/>
            <a:ext cx="5475073" cy="387407"/>
          </a:xfrm>
          <a:prstGeom prst="rect">
            <a:avLst/>
          </a:prstGeom>
        </p:spPr>
        <p:txBody>
          <a:bodyPr/>
          <a:lstStyle/>
          <a:p>
            <a:pPr defTabSz="685800">
              <a:lnSpc>
                <a:spcPct val="107000"/>
              </a:lnSpc>
              <a:spcBef>
                <a:spcPts val="750"/>
              </a:spcBef>
              <a:spcAft>
                <a:spcPts val="600"/>
              </a:spcAft>
              <a:buSzPct val="90000"/>
            </a:pPr>
            <a:r>
              <a:rPr lang="de-DE" sz="16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Aufstockung der förderfähigen Mehrkosten auf 100%</a:t>
            </a:r>
            <a:r>
              <a:rPr lang="de-DE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/>
            </a:r>
            <a:br>
              <a:rPr lang="de-DE" sz="1600" b="1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endParaRPr lang="de-DE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Pfeil nach rechts 17"/>
          <p:cNvSpPr/>
          <p:nvPr/>
        </p:nvSpPr>
        <p:spPr>
          <a:xfrm>
            <a:off x="2025121" y="5952623"/>
            <a:ext cx="341934" cy="29034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DF08B28B-AD18-F9A9-7D4B-BFBF0D291244}"/>
              </a:ext>
            </a:extLst>
          </p:cNvPr>
          <p:cNvSpPr/>
          <p:nvPr/>
        </p:nvSpPr>
        <p:spPr>
          <a:xfrm>
            <a:off x="-4634" y="5600084"/>
            <a:ext cx="2018655" cy="1009222"/>
          </a:xfrm>
          <a:prstGeom prst="rect">
            <a:avLst/>
          </a:prstGeom>
        </p:spPr>
        <p:txBody>
          <a:bodyPr/>
          <a:lstStyle/>
          <a:p>
            <a:pPr defTabSz="685800">
              <a:lnSpc>
                <a:spcPct val="107000"/>
              </a:lnSpc>
              <a:spcBef>
                <a:spcPts val="750"/>
              </a:spcBef>
              <a:spcAft>
                <a:spcPts val="600"/>
              </a:spcAft>
              <a:buSzPct val="90000"/>
            </a:pPr>
            <a:r>
              <a:rPr lang="de-DE" sz="16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Landesanteil </a:t>
            </a:r>
            <a:r>
              <a:rPr lang="de-DE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/>
            </a:r>
            <a:br>
              <a:rPr lang="de-DE" sz="1600" b="1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de-DE" sz="16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an den förderfähige </a:t>
            </a:r>
            <a:r>
              <a:rPr lang="de-DE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Energiemehrkosten</a:t>
            </a:r>
          </a:p>
        </p:txBody>
      </p:sp>
      <p:sp>
        <p:nvSpPr>
          <p:cNvPr id="25" name="Pfeil nach rechts 24"/>
          <p:cNvSpPr/>
          <p:nvPr/>
        </p:nvSpPr>
        <p:spPr>
          <a:xfrm>
            <a:off x="1960743" y="4902493"/>
            <a:ext cx="307171" cy="339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/>
          <p:cNvSpPr txBox="1"/>
          <p:nvPr/>
        </p:nvSpPr>
        <p:spPr>
          <a:xfrm>
            <a:off x="7058624" y="55048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76721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370769" y="349579"/>
            <a:ext cx="3103952" cy="487819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399" b="1" i="0">
                <a:solidFill>
                  <a:srgbClr val="F29200"/>
                </a:solidFill>
                <a:latin typeface="Source Sans Pro" panose="020B0503030403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Antragsplattform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1F87B19-FB17-41F1-2E29-A6C7EE090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815" y="927608"/>
            <a:ext cx="3412709" cy="689436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815" y="1844944"/>
            <a:ext cx="7370744" cy="462450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7058624" y="55048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48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370769" y="349579"/>
            <a:ext cx="3103952" cy="487819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399" b="1" i="0">
                <a:solidFill>
                  <a:srgbClr val="F29200"/>
                </a:solidFill>
                <a:latin typeface="Source Sans Pro" panose="020B0503030403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Antragsplattform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1F87B19-FB17-41F1-2E29-A6C7EE090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815" y="927608"/>
            <a:ext cx="3412709" cy="68943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70" y="1891861"/>
            <a:ext cx="7785342" cy="4343401"/>
          </a:xfrm>
          <a:prstGeom prst="rect">
            <a:avLst/>
          </a:prstGeom>
        </p:spPr>
      </p:pic>
      <p:sp>
        <p:nvSpPr>
          <p:cNvPr id="12" name="Abgerundetes Rechteck 11"/>
          <p:cNvSpPr/>
          <p:nvPr/>
        </p:nvSpPr>
        <p:spPr>
          <a:xfrm>
            <a:off x="7157545" y="4126623"/>
            <a:ext cx="1213946" cy="28377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7058624" y="55048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209207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370769" y="349579"/>
            <a:ext cx="3103952" cy="487819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399" b="1" i="0">
                <a:solidFill>
                  <a:srgbClr val="F29200"/>
                </a:solidFill>
                <a:latin typeface="Source Sans Pro" panose="020B0503030403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Antragsplattform</a:t>
            </a:r>
            <a:endParaRPr lang="en-US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522" y="1923393"/>
            <a:ext cx="8311754" cy="3656458"/>
          </a:xfrm>
          <a:prstGeom prst="rect">
            <a:avLst/>
          </a:prstGeom>
        </p:spPr>
      </p:pic>
      <p:sp>
        <p:nvSpPr>
          <p:cNvPr id="4" name="Abgerundetes Rechteck 3"/>
          <p:cNvSpPr/>
          <p:nvPr/>
        </p:nvSpPr>
        <p:spPr>
          <a:xfrm>
            <a:off x="1939159" y="4043855"/>
            <a:ext cx="4280338" cy="28377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1F87B19-FB17-41F1-2E29-A6C7EE090E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815" y="927608"/>
            <a:ext cx="3412709" cy="689436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7058624" y="55048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39243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1481006" y="5703671"/>
            <a:ext cx="5542531" cy="751975"/>
          </a:xfrm>
          <a:prstGeom prst="rect">
            <a:avLst/>
          </a:prstGeom>
          <a:solidFill>
            <a:srgbClr val="FFC0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037" y="1635622"/>
            <a:ext cx="7771067" cy="3829342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2618413" y="2481875"/>
            <a:ext cx="1058779" cy="1764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576556" y="2793789"/>
            <a:ext cx="1181492" cy="68981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481007" y="5756492"/>
            <a:ext cx="56358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/>
              <a:t>Anleitung Antragsstellung Kulturfonds Energie</a:t>
            </a:r>
            <a:r>
              <a:rPr lang="de-DE" dirty="0" smtClean="0"/>
              <a:t>: </a:t>
            </a:r>
          </a:p>
          <a:p>
            <a:r>
              <a:rPr lang="de-DE" dirty="0" smtClean="0"/>
              <a:t>https</a:t>
            </a:r>
            <a:r>
              <a:rPr lang="de-DE" dirty="0"/>
              <a:t>://www.kultur-klima.de/de/kulturfonds-energie/</a:t>
            </a:r>
          </a:p>
        </p:txBody>
      </p:sp>
      <p:sp>
        <p:nvSpPr>
          <p:cNvPr id="11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370769" y="349579"/>
            <a:ext cx="3103952" cy="487819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399" b="1" i="0">
                <a:solidFill>
                  <a:srgbClr val="F29200"/>
                </a:solidFill>
                <a:latin typeface="Source Sans Pro" panose="020B0503030403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Antragsplattform</a:t>
            </a:r>
            <a:endParaRPr lang="en-US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1F87B19-FB17-41F1-2E29-A6C7EE090E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815" y="927608"/>
            <a:ext cx="3412709" cy="689436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7058624" y="55048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1788219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2">
            <a:extLst>
              <a:ext uri="{FF2B5EF4-FFF2-40B4-BE49-F238E27FC236}">
                <a16:creationId xmlns:a16="http://schemas.microsoft.com/office/drawing/2014/main" id="{C838D0FB-EFE8-DE0F-3EB1-73AB7AE4D794}"/>
              </a:ext>
            </a:extLst>
          </p:cNvPr>
          <p:cNvSpPr txBox="1">
            <a:spLocks/>
          </p:cNvSpPr>
          <p:nvPr/>
        </p:nvSpPr>
        <p:spPr>
          <a:xfrm>
            <a:off x="3076407" y="2591833"/>
            <a:ext cx="4976045" cy="16395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12000"/>
              </a:lnSpc>
              <a:spcBef>
                <a:spcPts val="600"/>
              </a:spcBef>
              <a:spcAft>
                <a:spcPts val="300"/>
              </a:spcAft>
              <a:buNone/>
              <a:defRPr/>
            </a:pPr>
            <a:r>
              <a:rPr lang="de-DE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Kostenfreie Service-Hotline</a:t>
            </a:r>
          </a:p>
          <a:p>
            <a:pPr marL="0" indent="0" defTabSz="685800">
              <a:lnSpc>
                <a:spcPct val="112000"/>
              </a:lnSpc>
              <a:spcBef>
                <a:spcPts val="600"/>
              </a:spcBef>
              <a:spcAft>
                <a:spcPts val="300"/>
              </a:spcAft>
              <a:buNone/>
              <a:defRPr/>
            </a:pP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Mo-Fr 09:00 bis 17:30</a:t>
            </a:r>
            <a:endParaRPr lang="de-DE" sz="1800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685800">
              <a:lnSpc>
                <a:spcPct val="112000"/>
              </a:lnSpc>
              <a:spcBef>
                <a:spcPts val="600"/>
              </a:spcBef>
              <a:spcAft>
                <a:spcPts val="300"/>
              </a:spcAft>
              <a:buNone/>
              <a:defRPr/>
            </a:pP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Tel. 0800 6645685 </a:t>
            </a:r>
            <a:endParaRPr lang="de-DE" sz="1800" b="1" dirty="0">
              <a:solidFill>
                <a:srgbClr val="4894D7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685800">
              <a:lnSpc>
                <a:spcPct val="112000"/>
              </a:lnSpc>
              <a:spcBef>
                <a:spcPts val="600"/>
              </a:spcBef>
              <a:spcAft>
                <a:spcPts val="300"/>
              </a:spcAft>
              <a:buNone/>
              <a:defRPr/>
            </a:pPr>
            <a:r>
              <a:rPr lang="de-DE" sz="1800" b="1" u="sng" dirty="0">
                <a:solidFill>
                  <a:srgbClr val="4894D7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service@kulturfonds-energie.de</a:t>
            </a:r>
            <a:endParaRPr lang="de-DE" sz="1800" b="1" dirty="0">
              <a:solidFill>
                <a:srgbClr val="4894D7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1FA215-3E2A-03A2-CEF1-D38383AD7E46}"/>
              </a:ext>
            </a:extLst>
          </p:cNvPr>
          <p:cNvSpPr txBox="1"/>
          <p:nvPr/>
        </p:nvSpPr>
        <p:spPr>
          <a:xfrm>
            <a:off x="2302329" y="-607423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A553B25-F0EA-F440-3F9F-1E7E4CF8B5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455" y="3013583"/>
            <a:ext cx="2428664" cy="490639"/>
          </a:xfrm>
          <a:prstGeom prst="rect">
            <a:avLst/>
          </a:prstGeom>
        </p:spPr>
      </p:pic>
      <p:sp>
        <p:nvSpPr>
          <p:cNvPr id="9" name="Textplatzhalter 2">
            <a:extLst>
              <a:ext uri="{FF2B5EF4-FFF2-40B4-BE49-F238E27FC236}">
                <a16:creationId xmlns:a16="http://schemas.microsoft.com/office/drawing/2014/main" id="{C838D0FB-EFE8-DE0F-3EB1-73AB7AE4D794}"/>
              </a:ext>
            </a:extLst>
          </p:cNvPr>
          <p:cNvSpPr txBox="1">
            <a:spLocks/>
          </p:cNvSpPr>
          <p:nvPr/>
        </p:nvSpPr>
        <p:spPr>
          <a:xfrm>
            <a:off x="2234952" y="4656280"/>
            <a:ext cx="5888770" cy="18591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12000"/>
              </a:lnSpc>
              <a:spcBef>
                <a:spcPts val="600"/>
              </a:spcBef>
              <a:spcAft>
                <a:spcPts val="300"/>
              </a:spcAft>
              <a:buNone/>
              <a:defRPr/>
            </a:pPr>
            <a:r>
              <a:rPr lang="de-DE" sz="18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Aufzeichnung Bundes Info-Sessions (YouTube):</a:t>
            </a:r>
          </a:p>
          <a:p>
            <a:pPr marL="0" indent="0" defTabSz="685800">
              <a:lnSpc>
                <a:spcPct val="112000"/>
              </a:lnSpc>
              <a:spcBef>
                <a:spcPts val="600"/>
              </a:spcBef>
              <a:spcAft>
                <a:spcPts val="300"/>
              </a:spcAft>
              <a:buNone/>
              <a:defRPr/>
            </a:pPr>
            <a:r>
              <a:rPr lang="de-DE" sz="18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Auftaktveranstaltung:</a:t>
            </a:r>
            <a:br>
              <a:rPr lang="de-DE" sz="18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 smtClean="0"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de-DE" sz="1800" b="1" dirty="0"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://www.youtube.com/watch?v=jkKJGgn7oTY</a:t>
            </a:r>
            <a:endParaRPr lang="de-DE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685800">
              <a:lnSpc>
                <a:spcPct val="112000"/>
              </a:lnSpc>
              <a:spcBef>
                <a:spcPts val="600"/>
              </a:spcBef>
              <a:spcAft>
                <a:spcPts val="300"/>
              </a:spcAft>
              <a:buNone/>
              <a:defRPr/>
            </a:pPr>
            <a:r>
              <a:rPr lang="de-DE" sz="18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Aktuelle Infosession:</a:t>
            </a:r>
            <a:br>
              <a:rPr lang="de-DE" sz="18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</a:t>
            </a:r>
            <a:r>
              <a:rPr lang="de-DE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://www.youtube.com/watch?v=ei-5LU_-</a:t>
            </a:r>
            <a:r>
              <a:rPr lang="de-DE" sz="18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0-g</a:t>
            </a:r>
            <a:endParaRPr lang="de-DE" sz="18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685800">
              <a:lnSpc>
                <a:spcPct val="112000"/>
              </a:lnSpc>
              <a:spcBef>
                <a:spcPts val="600"/>
              </a:spcBef>
              <a:spcAft>
                <a:spcPts val="300"/>
              </a:spcAft>
              <a:buNone/>
              <a:defRPr/>
            </a:pPr>
            <a:endParaRPr lang="de-DE" sz="18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685800">
              <a:lnSpc>
                <a:spcPct val="112000"/>
              </a:lnSpc>
              <a:spcBef>
                <a:spcPts val="600"/>
              </a:spcBef>
              <a:spcAft>
                <a:spcPts val="300"/>
              </a:spcAft>
              <a:buNone/>
              <a:defRPr/>
            </a:pPr>
            <a:r>
              <a:rPr lang="de-DE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4818330"/>
            <a:ext cx="1924337" cy="1400339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0" r="21722"/>
          <a:stretch/>
        </p:blipFill>
        <p:spPr>
          <a:xfrm>
            <a:off x="476189" y="936303"/>
            <a:ext cx="1202964" cy="1185445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2487060" y="837116"/>
            <a:ext cx="591596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de-DE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de-DE" sz="2000" u="sn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nformationen zu den NRW Ergänzungshilfen:</a:t>
            </a:r>
          </a:p>
          <a:p>
            <a:pPr>
              <a:spcBef>
                <a:spcPts val="1200"/>
              </a:spcBef>
            </a:pPr>
            <a:r>
              <a:rPr lang="de-D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www.kultur-klima.de</a:t>
            </a:r>
            <a:endParaRPr lang="de-DE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de-D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info@kultur-klima.de</a:t>
            </a:r>
            <a:r>
              <a:rPr lang="de-DE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2000" dirty="0" smtClean="0">
                <a:cs typeface="Times New Roman" panose="02020603050405020304" pitchFamily="18" charset="0"/>
              </a:rPr>
              <a:t>Fragen Infosession)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7299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r Verbinder 9"/>
          <p:cNvCxnSpPr/>
          <p:nvPr/>
        </p:nvCxnSpPr>
        <p:spPr>
          <a:xfrm>
            <a:off x="6695947" y="2254921"/>
            <a:ext cx="34945" cy="3876372"/>
          </a:xfrm>
          <a:prstGeom prst="line">
            <a:avLst/>
          </a:prstGeom>
          <a:ln w="38100">
            <a:solidFill>
              <a:srgbClr val="F292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el 1">
            <a:extLst>
              <a:ext uri="{FF2B5EF4-FFF2-40B4-BE49-F238E27FC236}">
                <a16:creationId xmlns:a16="http://schemas.microsoft.com/office/drawing/2014/main" id="{C56D8C2F-CA09-3C30-3A21-AF0EAA8A0A73}"/>
              </a:ext>
            </a:extLst>
          </p:cNvPr>
          <p:cNvSpPr txBox="1">
            <a:spLocks/>
          </p:cNvSpPr>
          <p:nvPr/>
        </p:nvSpPr>
        <p:spPr>
          <a:xfrm>
            <a:off x="1476375" y="3123436"/>
            <a:ext cx="7380288" cy="528474"/>
          </a:xfrm>
          <a:prstGeom prst="rect">
            <a:avLst/>
          </a:prstGeom>
        </p:spPr>
        <p:txBody>
          <a:bodyPr vert="horz" lIns="68580" tIns="34290" rIns="68580" bIns="34290" rtlCol="0" anchor="b" anchorCtr="0">
            <a:noAutofit/>
          </a:bodyPr>
          <a:lstStyle>
            <a:lvl1pPr algn="l" defTabSz="121880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32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defTabSz="914103">
              <a:defRPr/>
            </a:pPr>
            <a:r>
              <a:rPr lang="en-US" sz="2799" dirty="0">
                <a:solidFill>
                  <a:srgbClr val="FFFFFF"/>
                </a:solidFill>
                <a:latin typeface="Source Sans Pro Semibold" panose="020B0503030403020204" pitchFamily="34" charset="0"/>
              </a:rPr>
              <a:t>Antragsberechtigte Gruppen</a:t>
            </a:r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1E3950D2-A2BE-4A34-7AEB-AB5ADE0BBE8B}"/>
              </a:ext>
            </a:extLst>
          </p:cNvPr>
          <p:cNvCxnSpPr>
            <a:cxnSpLocks/>
          </p:cNvCxnSpPr>
          <p:nvPr/>
        </p:nvCxnSpPr>
        <p:spPr>
          <a:xfrm>
            <a:off x="1335071" y="2884712"/>
            <a:ext cx="0" cy="100592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bgerundetes Rechteck 2"/>
          <p:cNvSpPr/>
          <p:nvPr/>
        </p:nvSpPr>
        <p:spPr>
          <a:xfrm>
            <a:off x="3161957" y="2519968"/>
            <a:ext cx="5256829" cy="1135118"/>
          </a:xfrm>
          <a:prstGeom prst="roundRect">
            <a:avLst/>
          </a:prstGeom>
          <a:solidFill>
            <a:srgbClr val="66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Kulturfonds Energie des Bundes</a:t>
            </a:r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20972" y="2544247"/>
            <a:ext cx="3086100" cy="113511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NRW-Herbst-Kulturhilfe-22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3147852" y="5028833"/>
            <a:ext cx="3583040" cy="11171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Energie-Kulturhilfe NRW</a:t>
            </a:r>
          </a:p>
        </p:txBody>
      </p:sp>
      <p:cxnSp>
        <p:nvCxnSpPr>
          <p:cNvPr id="11" name="Gerade Verbindung mit Pfeil 10"/>
          <p:cNvCxnSpPr/>
          <p:nvPr/>
        </p:nvCxnSpPr>
        <p:spPr>
          <a:xfrm flipV="1">
            <a:off x="193127" y="1969109"/>
            <a:ext cx="2840089" cy="3610"/>
          </a:xfrm>
          <a:prstGeom prst="straightConnector1">
            <a:avLst/>
          </a:prstGeom>
          <a:ln w="57150">
            <a:solidFill>
              <a:srgbClr val="F292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3161957" y="1972719"/>
            <a:ext cx="3514740" cy="15715"/>
          </a:xfrm>
          <a:prstGeom prst="straightConnector1">
            <a:avLst/>
          </a:prstGeom>
          <a:ln w="57150">
            <a:solidFill>
              <a:srgbClr val="F292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>
            <a:off x="6730892" y="1972719"/>
            <a:ext cx="1454040" cy="6487"/>
          </a:xfrm>
          <a:prstGeom prst="straightConnector1">
            <a:avLst/>
          </a:prstGeom>
          <a:ln w="57150">
            <a:solidFill>
              <a:srgbClr val="F292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275897" y="139344"/>
            <a:ext cx="6979513" cy="866321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lvl1pPr algn="l" defTabSz="121880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99" b="1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defTabSz="914103">
              <a:defRPr/>
            </a:pPr>
            <a:r>
              <a:rPr lang="en-US" sz="2399" dirty="0" err="1" smtClean="0">
                <a:solidFill>
                  <a:srgbClr val="F29200"/>
                </a:solidFill>
                <a:latin typeface="Source Sans Pro" panose="020B0503030403020204" pitchFamily="34" charset="0"/>
              </a:rPr>
              <a:t>Laufzeiten</a:t>
            </a:r>
            <a:r>
              <a:rPr lang="en-US" sz="2399" dirty="0" smtClean="0">
                <a:solidFill>
                  <a:srgbClr val="F29200"/>
                </a:solidFill>
                <a:latin typeface="Source Sans Pro" panose="020B0503030403020204" pitchFamily="34" charset="0"/>
              </a:rPr>
              <a:t> des </a:t>
            </a:r>
            <a:r>
              <a:rPr lang="en-US" sz="2399" dirty="0" err="1" smtClean="0">
                <a:solidFill>
                  <a:srgbClr val="F29200"/>
                </a:solidFill>
                <a:latin typeface="Source Sans Pro" panose="020B0503030403020204" pitchFamily="34" charset="0"/>
              </a:rPr>
              <a:t>Kulturfonds</a:t>
            </a:r>
            <a:r>
              <a:rPr lang="en-US" sz="2399" dirty="0" smtClean="0">
                <a:solidFill>
                  <a:srgbClr val="F29200"/>
                </a:solidFill>
                <a:latin typeface="Source Sans Pro" panose="020B0503030403020204" pitchFamily="34" charset="0"/>
              </a:rPr>
              <a:t> </a:t>
            </a:r>
            <a:r>
              <a:rPr lang="en-US" sz="2399" dirty="0" err="1" smtClean="0">
                <a:solidFill>
                  <a:srgbClr val="F29200"/>
                </a:solidFill>
                <a:latin typeface="Source Sans Pro" panose="020B0503030403020204" pitchFamily="34" charset="0"/>
              </a:rPr>
              <a:t>Energie</a:t>
            </a:r>
            <a:r>
              <a:rPr lang="en-US" sz="2399" dirty="0" smtClean="0">
                <a:solidFill>
                  <a:srgbClr val="F29200"/>
                </a:solidFill>
                <a:latin typeface="Source Sans Pro" panose="020B0503030403020204" pitchFamily="34" charset="0"/>
              </a:rPr>
              <a:t> des </a:t>
            </a:r>
            <a:r>
              <a:rPr lang="en-US" sz="2399" dirty="0" err="1" smtClean="0">
                <a:solidFill>
                  <a:srgbClr val="F29200"/>
                </a:solidFill>
                <a:latin typeface="Source Sans Pro" panose="020B0503030403020204" pitchFamily="34" charset="0"/>
              </a:rPr>
              <a:t>Bundes</a:t>
            </a:r>
            <a:r>
              <a:rPr lang="en-US" sz="2399" dirty="0" smtClean="0">
                <a:solidFill>
                  <a:srgbClr val="F29200"/>
                </a:solidFill>
                <a:latin typeface="Source Sans Pro" panose="020B0503030403020204" pitchFamily="34" charset="0"/>
              </a:rPr>
              <a:t> </a:t>
            </a:r>
          </a:p>
          <a:p>
            <a:pPr defTabSz="914103">
              <a:defRPr/>
            </a:pPr>
            <a:r>
              <a:rPr lang="en-US" sz="2399" dirty="0" smtClean="0">
                <a:solidFill>
                  <a:srgbClr val="F29200"/>
                </a:solidFill>
                <a:latin typeface="Source Sans Pro" panose="020B0503030403020204" pitchFamily="34" charset="0"/>
              </a:rPr>
              <a:t>und der </a:t>
            </a:r>
            <a:r>
              <a:rPr lang="en-US" sz="2399" dirty="0" err="1" smtClean="0">
                <a:solidFill>
                  <a:srgbClr val="F29200"/>
                </a:solidFill>
                <a:latin typeface="Source Sans Pro" panose="020B0503030403020204" pitchFamily="34" charset="0"/>
              </a:rPr>
              <a:t>ergänzende</a:t>
            </a:r>
            <a:r>
              <a:rPr lang="en-US" sz="2399" dirty="0" smtClean="0">
                <a:solidFill>
                  <a:srgbClr val="F29200"/>
                </a:solidFill>
                <a:latin typeface="Source Sans Pro" panose="020B0503030403020204" pitchFamily="34" charset="0"/>
              </a:rPr>
              <a:t> NRW-</a:t>
            </a:r>
            <a:r>
              <a:rPr lang="en-US" sz="2399" dirty="0" err="1" smtClean="0">
                <a:solidFill>
                  <a:srgbClr val="F29200"/>
                </a:solidFill>
                <a:latin typeface="Source Sans Pro" panose="020B0503030403020204" pitchFamily="34" charset="0"/>
              </a:rPr>
              <a:t>Beihilfen</a:t>
            </a:r>
            <a:endParaRPr lang="en-US" sz="2399" dirty="0">
              <a:solidFill>
                <a:srgbClr val="F29200"/>
              </a:solidFill>
              <a:latin typeface="Source Sans Pro" panose="020B0503030403020204" pitchFamily="34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-15438" y="1202019"/>
            <a:ext cx="10720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dirty="0"/>
              <a:t>1. </a:t>
            </a:r>
            <a:endParaRPr lang="de-DE" sz="1400" dirty="0" smtClean="0"/>
          </a:p>
          <a:p>
            <a:pPr algn="ctr"/>
            <a:r>
              <a:rPr lang="de-DE" sz="1400" dirty="0" smtClean="0"/>
              <a:t>Oktober</a:t>
            </a:r>
            <a:endParaRPr lang="de-DE" sz="1400" dirty="0"/>
          </a:p>
          <a:p>
            <a:pPr algn="ctr"/>
            <a:r>
              <a:rPr lang="de-DE" sz="1400" dirty="0" smtClean="0"/>
              <a:t>2022</a:t>
            </a:r>
            <a:endParaRPr lang="de-DE" sz="1400" dirty="0"/>
          </a:p>
        </p:txBody>
      </p:sp>
      <p:cxnSp>
        <p:nvCxnSpPr>
          <p:cNvPr id="22" name="Gerader Verbinder 21"/>
          <p:cNvCxnSpPr/>
          <p:nvPr/>
        </p:nvCxnSpPr>
        <p:spPr>
          <a:xfrm>
            <a:off x="193127" y="1754542"/>
            <a:ext cx="0" cy="423379"/>
          </a:xfrm>
          <a:prstGeom prst="line">
            <a:avLst/>
          </a:prstGeom>
          <a:ln w="38100">
            <a:solidFill>
              <a:srgbClr val="F2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/>
          <p:cNvSpPr/>
          <p:nvPr/>
        </p:nvSpPr>
        <p:spPr>
          <a:xfrm>
            <a:off x="1647168" y="1249770"/>
            <a:ext cx="13203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dirty="0" smtClean="0"/>
              <a:t>31. </a:t>
            </a:r>
          </a:p>
          <a:p>
            <a:pPr algn="ctr"/>
            <a:r>
              <a:rPr lang="de-DE" sz="1400" dirty="0" smtClean="0"/>
              <a:t>Dezember</a:t>
            </a:r>
          </a:p>
          <a:p>
            <a:pPr algn="ctr"/>
            <a:r>
              <a:rPr lang="de-DE" sz="1400" dirty="0" smtClean="0"/>
              <a:t>2022</a:t>
            </a:r>
            <a:endParaRPr lang="de-DE" sz="1400" dirty="0"/>
          </a:p>
        </p:txBody>
      </p:sp>
      <p:cxnSp>
        <p:nvCxnSpPr>
          <p:cNvPr id="24" name="Gerader Verbinder 23"/>
          <p:cNvCxnSpPr/>
          <p:nvPr/>
        </p:nvCxnSpPr>
        <p:spPr>
          <a:xfrm>
            <a:off x="3082164" y="1734825"/>
            <a:ext cx="0" cy="423379"/>
          </a:xfrm>
          <a:prstGeom prst="line">
            <a:avLst/>
          </a:prstGeom>
          <a:ln w="38100">
            <a:solidFill>
              <a:srgbClr val="F2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>
            <a:off x="3147852" y="1727823"/>
            <a:ext cx="0" cy="423379"/>
          </a:xfrm>
          <a:prstGeom prst="line">
            <a:avLst/>
          </a:prstGeom>
          <a:ln w="38100">
            <a:solidFill>
              <a:srgbClr val="F2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/>
          <p:cNvSpPr/>
          <p:nvPr/>
        </p:nvSpPr>
        <p:spPr>
          <a:xfrm>
            <a:off x="5559643" y="1269964"/>
            <a:ext cx="13203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dirty="0" smtClean="0"/>
              <a:t>31. </a:t>
            </a:r>
          </a:p>
          <a:p>
            <a:pPr algn="ctr"/>
            <a:r>
              <a:rPr lang="de-DE" sz="1400" dirty="0" smtClean="0"/>
              <a:t>Dezember</a:t>
            </a:r>
          </a:p>
          <a:p>
            <a:pPr algn="ctr"/>
            <a:r>
              <a:rPr lang="de-DE" sz="1400" dirty="0" smtClean="0"/>
              <a:t>2023</a:t>
            </a:r>
            <a:endParaRPr lang="de-DE" sz="1400" dirty="0"/>
          </a:p>
        </p:txBody>
      </p:sp>
      <p:sp>
        <p:nvSpPr>
          <p:cNvPr id="32" name="Rechteck 31"/>
          <p:cNvSpPr/>
          <p:nvPr/>
        </p:nvSpPr>
        <p:spPr>
          <a:xfrm>
            <a:off x="2731047" y="1217608"/>
            <a:ext cx="13203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dirty="0" smtClean="0"/>
              <a:t>1. </a:t>
            </a:r>
          </a:p>
          <a:p>
            <a:pPr algn="ctr"/>
            <a:r>
              <a:rPr lang="de-DE" sz="1400" dirty="0" smtClean="0"/>
              <a:t>Januar</a:t>
            </a:r>
          </a:p>
          <a:p>
            <a:pPr algn="ctr"/>
            <a:r>
              <a:rPr lang="de-DE" sz="1400" dirty="0" smtClean="0"/>
              <a:t>2023</a:t>
            </a:r>
            <a:endParaRPr lang="de-DE" sz="1400" dirty="0"/>
          </a:p>
        </p:txBody>
      </p:sp>
      <p:sp>
        <p:nvSpPr>
          <p:cNvPr id="36" name="Rechteck 35"/>
          <p:cNvSpPr/>
          <p:nvPr/>
        </p:nvSpPr>
        <p:spPr>
          <a:xfrm>
            <a:off x="7255410" y="1227567"/>
            <a:ext cx="13203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dirty="0" smtClean="0"/>
              <a:t>30. </a:t>
            </a:r>
          </a:p>
          <a:p>
            <a:pPr algn="ctr"/>
            <a:r>
              <a:rPr lang="de-DE" sz="1400" dirty="0" smtClean="0"/>
              <a:t>April</a:t>
            </a:r>
          </a:p>
          <a:p>
            <a:pPr algn="ctr"/>
            <a:r>
              <a:rPr lang="de-DE" sz="1400" dirty="0" smtClean="0"/>
              <a:t>2024</a:t>
            </a:r>
            <a:endParaRPr lang="de-DE" sz="1400" dirty="0"/>
          </a:p>
        </p:txBody>
      </p:sp>
      <p:cxnSp>
        <p:nvCxnSpPr>
          <p:cNvPr id="37" name="Gerader Verbinder 36"/>
          <p:cNvCxnSpPr/>
          <p:nvPr/>
        </p:nvCxnSpPr>
        <p:spPr>
          <a:xfrm>
            <a:off x="8177049" y="1708009"/>
            <a:ext cx="0" cy="423379"/>
          </a:xfrm>
          <a:prstGeom prst="line">
            <a:avLst/>
          </a:prstGeom>
          <a:ln w="38100">
            <a:solidFill>
              <a:srgbClr val="F2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393408" y="4411471"/>
            <a:ext cx="1934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Billigkeitsleitung: 100%* 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265228" y="6264627"/>
            <a:ext cx="80653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/>
              <a:t>*unter </a:t>
            </a:r>
            <a:r>
              <a:rPr lang="de-DE" sz="1600" dirty="0"/>
              <a:t>Berücksichtigung des Einsparziels </a:t>
            </a:r>
            <a:r>
              <a:rPr lang="de-DE" sz="1600" dirty="0" smtClean="0"/>
              <a:t>von 20 % bzw. 30% (Industriekunden)</a:t>
            </a:r>
            <a:endParaRPr lang="de-DE" sz="1600" dirty="0"/>
          </a:p>
        </p:txBody>
      </p:sp>
      <p:sp>
        <p:nvSpPr>
          <p:cNvPr id="38" name="Textfeld 37"/>
          <p:cNvSpPr txBox="1"/>
          <p:nvPr/>
        </p:nvSpPr>
        <p:spPr>
          <a:xfrm>
            <a:off x="2843025" y="3656946"/>
            <a:ext cx="3626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Billigkeitsleitung: </a:t>
            </a:r>
          </a:p>
          <a:p>
            <a:pPr algn="ctr"/>
            <a:r>
              <a:rPr lang="de-DE" dirty="0" smtClean="0"/>
              <a:t>50% oder 80% 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435980" y="4393026"/>
            <a:ext cx="3581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Billigkeitsleitung wird </a:t>
            </a:r>
          </a:p>
          <a:p>
            <a:pPr algn="ctr"/>
            <a:r>
              <a:rPr lang="de-DE" dirty="0" smtClean="0"/>
              <a:t>auf 100%* aufgestockt</a:t>
            </a:r>
            <a:endParaRPr lang="de-DE" dirty="0"/>
          </a:p>
        </p:txBody>
      </p:sp>
      <p:cxnSp>
        <p:nvCxnSpPr>
          <p:cNvPr id="33" name="Gerader Verbinder 32"/>
          <p:cNvCxnSpPr/>
          <p:nvPr/>
        </p:nvCxnSpPr>
        <p:spPr>
          <a:xfrm>
            <a:off x="6697978" y="1745470"/>
            <a:ext cx="0" cy="423379"/>
          </a:xfrm>
          <a:prstGeom prst="line">
            <a:avLst/>
          </a:prstGeom>
          <a:ln w="38100">
            <a:solidFill>
              <a:srgbClr val="F29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feil nach unten 17"/>
          <p:cNvSpPr/>
          <p:nvPr/>
        </p:nvSpPr>
        <p:spPr>
          <a:xfrm>
            <a:off x="3218587" y="3674360"/>
            <a:ext cx="547066" cy="867174"/>
          </a:xfrm>
          <a:prstGeom prst="downArrow">
            <a:avLst/>
          </a:prstGeom>
          <a:gradFill flip="none" rotWithShape="1">
            <a:gsLst>
              <a:gs pos="0">
                <a:srgbClr val="66CCFF">
                  <a:shade val="30000"/>
                  <a:satMod val="115000"/>
                </a:srgbClr>
              </a:gs>
              <a:gs pos="50000">
                <a:srgbClr val="66CCFF">
                  <a:shade val="67500"/>
                  <a:satMod val="115000"/>
                </a:srgbClr>
              </a:gs>
              <a:gs pos="100000">
                <a:srgbClr val="66CCFF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Pfeil nach unten 39"/>
          <p:cNvSpPr/>
          <p:nvPr/>
        </p:nvSpPr>
        <p:spPr>
          <a:xfrm>
            <a:off x="1220890" y="3756162"/>
            <a:ext cx="426278" cy="609852"/>
          </a:xfrm>
          <a:prstGeom prst="downArrow">
            <a:avLst/>
          </a:prstGeom>
          <a:solidFill>
            <a:srgbClr val="F292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Pfeil nach unten 40"/>
          <p:cNvSpPr/>
          <p:nvPr/>
        </p:nvSpPr>
        <p:spPr>
          <a:xfrm rot="10800000">
            <a:off x="3513172" y="4255377"/>
            <a:ext cx="547066" cy="776631"/>
          </a:xfrm>
          <a:prstGeom prst="downArrow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2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7058624" y="55048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270698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34D30-2449-4031-B609-E915C0E59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891" y="2339354"/>
            <a:ext cx="7285153" cy="1032641"/>
          </a:xfrm>
        </p:spPr>
        <p:txBody>
          <a:bodyPr/>
          <a:lstStyle/>
          <a:p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/>
              <a:t/>
            </a:r>
            <a:br>
              <a:rPr lang="de-DE" sz="3200" dirty="0"/>
            </a:b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b="0" dirty="0"/>
              <a:t/>
            </a:r>
            <a:br>
              <a:rPr lang="de-DE" sz="3200" b="0" dirty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Grundlage </a:t>
            </a:r>
            <a:br>
              <a:rPr lang="de-DE" sz="2800" dirty="0" smtClean="0"/>
            </a:br>
            <a:r>
              <a:rPr lang="de-DE" sz="2800" b="0" dirty="0" smtClean="0"/>
              <a:t>Was ist bei allen Hilfen gleich? Was ist anders?</a:t>
            </a:r>
            <a:endParaRPr lang="de-DE" sz="3200" b="0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C19DEF53-6A81-43D9-A51E-D764BEA77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81549" y="5983184"/>
            <a:ext cx="1933507" cy="652767"/>
          </a:xfrm>
        </p:spPr>
        <p:txBody>
          <a:bodyPr/>
          <a:lstStyle/>
          <a:p>
            <a:pPr algn="r"/>
            <a:r>
              <a:rPr lang="de-DE" dirty="0" smtClean="0"/>
              <a:t>Düsseldorf, Juni 2023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35F03221-764E-4244-81DD-17CF2DE3BA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0200" y="6329161"/>
            <a:ext cx="4194175" cy="30679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173100" y="754801"/>
            <a:ext cx="2037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25988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322559" y="319011"/>
            <a:ext cx="2969281" cy="512288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400" b="1" i="0">
                <a:solidFill>
                  <a:srgbClr val="F2920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Fördergegenstand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718B52A-9DF2-E43C-CD7C-8368DE916092}"/>
              </a:ext>
            </a:extLst>
          </p:cNvPr>
          <p:cNvSpPr/>
          <p:nvPr/>
        </p:nvSpPr>
        <p:spPr>
          <a:xfrm>
            <a:off x="741674" y="1099332"/>
            <a:ext cx="6979513" cy="126517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srgbClr val="ECF6FF"/>
              </a:solidFill>
              <a:latin typeface="Calibri" panose="020F0502020204030204"/>
            </a:endParaRPr>
          </a:p>
        </p:txBody>
      </p:sp>
      <p:sp>
        <p:nvSpPr>
          <p:cNvPr id="22" name="Textplatzhalter 2">
            <a:extLst>
              <a:ext uri="{FF2B5EF4-FFF2-40B4-BE49-F238E27FC236}">
                <a16:creationId xmlns:a16="http://schemas.microsoft.com/office/drawing/2014/main" id="{1371B857-4C50-E363-FB8A-7EA480B71161}"/>
              </a:ext>
            </a:extLst>
          </p:cNvPr>
          <p:cNvSpPr txBox="1">
            <a:spLocks/>
          </p:cNvSpPr>
          <p:nvPr/>
        </p:nvSpPr>
        <p:spPr>
          <a:xfrm>
            <a:off x="905303" y="1217690"/>
            <a:ext cx="6505925" cy="987899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2000"/>
              </a:lnSpc>
              <a:spcBef>
                <a:spcPts val="0"/>
              </a:spcBef>
              <a:buSzTx/>
              <a:buNone/>
              <a:defRPr/>
            </a:pPr>
            <a:r>
              <a:rPr lang="de-DE" sz="2400" dirty="0">
                <a:solidFill>
                  <a:prstClr val="black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Mehrkosten für </a:t>
            </a:r>
          </a:p>
          <a:p>
            <a:pPr marL="0" indent="0" algn="ctr">
              <a:lnSpc>
                <a:spcPct val="112000"/>
              </a:lnSpc>
              <a:spcBef>
                <a:spcPts val="0"/>
              </a:spcBef>
              <a:buSzTx/>
              <a:buNone/>
              <a:defRPr/>
            </a:pPr>
            <a:r>
              <a:rPr lang="de-DE" sz="2400" b="1" dirty="0">
                <a:solidFill>
                  <a:prstClr val="black"/>
                </a:solidFill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netzbezogenen Strom, leitungsgebundenes Gas und Fernwärme</a:t>
            </a:r>
          </a:p>
        </p:txBody>
      </p:sp>
      <p:sp>
        <p:nvSpPr>
          <p:cNvPr id="5" name="Textplatzhalter 2">
            <a:extLst>
              <a:ext uri="{FF2B5EF4-FFF2-40B4-BE49-F238E27FC236}">
                <a16:creationId xmlns:a16="http://schemas.microsoft.com/office/drawing/2014/main" id="{11B54B7B-104C-5DC1-472F-E04A9E9335FD}"/>
              </a:ext>
            </a:extLst>
          </p:cNvPr>
          <p:cNvSpPr txBox="1">
            <a:spLocks/>
          </p:cNvSpPr>
          <p:nvPr/>
        </p:nvSpPr>
        <p:spPr>
          <a:xfrm>
            <a:off x="443291" y="3816957"/>
            <a:ext cx="8142444" cy="2400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r>
              <a:rPr lang="de-DE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Kultureinrichtungen (Fallgruppe A)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Förderobergrenze: 75 Mio. Euro pro Jahr und Unternehmen </a:t>
            </a:r>
            <a:b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de-DE" sz="1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Bagatellgrenze: 250 Euro pro (Sammel-)</a:t>
            </a:r>
            <a:r>
              <a:rPr lang="de-DE" sz="1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Antrag</a:t>
            </a:r>
            <a:br>
              <a:rPr lang="de-DE" sz="1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-&gt; NRW-Herbst-Kulturhilfe 2022 eigenständig zu betrachten </a:t>
            </a:r>
            <a:br>
              <a:rPr lang="de-DE" sz="1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 smtClean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-&gt; Kulturfonds Energie über mehrere Tranchen erreichbar</a:t>
            </a:r>
          </a:p>
          <a:p>
            <a:pPr marL="0" indent="0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r>
              <a:rPr lang="de-DE" sz="18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Sammelanträge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innerhalb einer Tranche können mehrere Einzelanträge im Rahmen eines Sammelantrags zusammengefasst </a:t>
            </a:r>
            <a:r>
              <a:rPr lang="de-DE" sz="1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werden</a:t>
            </a:r>
            <a:endParaRPr lang="de-DE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164141" y="2950636"/>
            <a:ext cx="7333883" cy="866321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400" b="1" i="0">
                <a:solidFill>
                  <a:srgbClr val="F2920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Förderobergrenze | Bagatellgrenze | Sammelanträge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7058624" y="51319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405321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399561" y="331468"/>
            <a:ext cx="4490073" cy="747701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lvl1pPr algn="l" defTabSz="121880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199" b="1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defTabSz="914103">
              <a:defRPr/>
            </a:pPr>
            <a:r>
              <a:rPr lang="en-US" sz="2400" dirty="0">
                <a:solidFill>
                  <a:srgbClr val="F29200"/>
                </a:solidFill>
                <a:latin typeface="+mn-lt"/>
              </a:rPr>
              <a:t>Antragsberechtigte Gruppen</a:t>
            </a:r>
          </a:p>
        </p:txBody>
      </p:sp>
      <p:sp>
        <p:nvSpPr>
          <p:cNvPr id="22" name="Textplatzhalter 2">
            <a:extLst>
              <a:ext uri="{FF2B5EF4-FFF2-40B4-BE49-F238E27FC236}">
                <a16:creationId xmlns:a16="http://schemas.microsoft.com/office/drawing/2014/main" id="{1371B857-4C50-E363-FB8A-7EA480B71161}"/>
              </a:ext>
            </a:extLst>
          </p:cNvPr>
          <p:cNvSpPr txBox="1">
            <a:spLocks/>
          </p:cNvSpPr>
          <p:nvPr/>
        </p:nvSpPr>
        <p:spPr>
          <a:xfrm>
            <a:off x="399561" y="1275526"/>
            <a:ext cx="8224675" cy="12690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600"/>
              </a:spcAft>
              <a:buNone/>
              <a:defRPr/>
            </a:pPr>
            <a:r>
              <a:rPr lang="de-DE" sz="2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Antragsberechtigt sind </a:t>
            </a:r>
            <a:r>
              <a:rPr lang="de-DE" sz="20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öffentliche und private </a:t>
            </a:r>
            <a:r>
              <a:rPr lang="de-DE" sz="2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Kultureinrichtungen, sofern sie ein öffentlich zugängliches Kulturangebot bereitstellen </a:t>
            </a:r>
            <a:br>
              <a:rPr lang="de-DE" sz="2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2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(im Kulturfonds Energie: </a:t>
            </a:r>
            <a:r>
              <a:rPr lang="de-DE" sz="20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Fallgruppe A</a:t>
            </a:r>
            <a:r>
              <a:rPr lang="de-DE" sz="2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b="1" dirty="0">
              <a:latin typeface="+mn-lt"/>
            </a:endParaRP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1371B857-4C50-E363-FB8A-7EA480B71161}"/>
              </a:ext>
            </a:extLst>
          </p:cNvPr>
          <p:cNvSpPr txBox="1">
            <a:spLocks/>
          </p:cNvSpPr>
          <p:nvPr/>
        </p:nvSpPr>
        <p:spPr>
          <a:xfrm>
            <a:off x="174629" y="3350547"/>
            <a:ext cx="8674537" cy="23882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sz="1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inländische </a:t>
            </a:r>
            <a:r>
              <a:rPr lang="de-DE" sz="18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Einrichtungen</a:t>
            </a:r>
          </a:p>
          <a:p>
            <a:pPr>
              <a:lnSpc>
                <a:spcPct val="107000"/>
              </a:lnSpc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sz="18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kulturelle </a:t>
            </a:r>
            <a:r>
              <a:rPr lang="de-DE" sz="1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Zwecke </a:t>
            </a:r>
            <a:r>
              <a:rPr lang="de-DE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und </a:t>
            </a:r>
            <a:r>
              <a:rPr lang="de-DE" sz="1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Aktivitäten</a:t>
            </a:r>
            <a:r>
              <a:rPr lang="de-DE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müssen </a:t>
            </a:r>
            <a:r>
              <a:rPr lang="de-DE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 diesen Einrichtungen </a:t>
            </a:r>
            <a:r>
              <a:rPr lang="de-DE" sz="1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eindeutig (mind. 80%) im Vordergrund stehen</a:t>
            </a:r>
            <a:r>
              <a:rPr lang="de-DE" sz="1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DE" sz="1800" dirty="0" smtClean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sz="1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auch förderfähig: </a:t>
            </a:r>
            <a:r>
              <a:rPr lang="de-DE" sz="18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Soziokulturelle Zentren</a:t>
            </a:r>
            <a:r>
              <a:rPr lang="de-DE" sz="1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de-DE" sz="18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Kultureinrichtungen der Kulturelle Bildung im Sinne des Artikels 53 Ziff. 2 e) AGVO</a:t>
            </a:r>
            <a:r>
              <a:rPr lang="de-DE" sz="1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z.B. Jugendkunst- und Musikschulen)</a:t>
            </a:r>
          </a:p>
          <a:p>
            <a:pPr>
              <a:lnSpc>
                <a:spcPct val="107000"/>
              </a:lnSpc>
              <a:spcAft>
                <a:spcPts val="600"/>
              </a:spcAft>
              <a:buFont typeface="Systemschrift Normal"/>
              <a:buChar char="-"/>
              <a:defRPr/>
            </a:pPr>
            <a:endParaRPr lang="de-DE" sz="1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  <a:buFont typeface="Systemschrift Normal"/>
              <a:buChar char="-"/>
              <a:defRPr/>
            </a:pPr>
            <a:endParaRPr lang="en-US" sz="1800" b="1" dirty="0">
              <a:latin typeface="+mn-lt"/>
            </a:endParaRPr>
          </a:p>
          <a:p>
            <a:pPr defTabSz="914103">
              <a:buFont typeface="Systemschrift Normal"/>
              <a:buChar char="-"/>
              <a:defRPr/>
            </a:pPr>
            <a:endParaRPr lang="en-US" sz="1800" b="1" dirty="0">
              <a:latin typeface="+mn-lt"/>
            </a:endParaRPr>
          </a:p>
        </p:txBody>
      </p:sp>
      <p:sp>
        <p:nvSpPr>
          <p:cNvPr id="4" name="Pfeil nach unten 3"/>
          <p:cNvSpPr/>
          <p:nvPr/>
        </p:nvSpPr>
        <p:spPr>
          <a:xfrm>
            <a:off x="3864130" y="2428142"/>
            <a:ext cx="442762" cy="625642"/>
          </a:xfrm>
          <a:prstGeom prst="downArrow">
            <a:avLst>
              <a:gd name="adj1" fmla="val 50000"/>
              <a:gd name="adj2" fmla="val 43846"/>
            </a:avLst>
          </a:prstGeom>
          <a:solidFill>
            <a:srgbClr val="F29200"/>
          </a:solidFill>
          <a:ln>
            <a:solidFill>
              <a:srgbClr val="F2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7058624" y="53123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263719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280508" y="280509"/>
            <a:ext cx="6525584" cy="490441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400" b="1" i="0">
                <a:solidFill>
                  <a:srgbClr val="F2920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err="1" smtClean="0"/>
              <a:t>Neu</a:t>
            </a:r>
            <a:r>
              <a:rPr lang="en-US" dirty="0" smtClean="0"/>
              <a:t> </a:t>
            </a:r>
            <a:r>
              <a:rPr lang="en-US" dirty="0" err="1" smtClean="0"/>
              <a:t>antragsberechtigt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F7FD8533-60FE-4C80-8770-08B7C3B0FF81}"/>
              </a:ext>
            </a:extLst>
          </p:cNvPr>
          <p:cNvSpPr txBox="1">
            <a:spLocks/>
          </p:cNvSpPr>
          <p:nvPr/>
        </p:nvSpPr>
        <p:spPr>
          <a:xfrm>
            <a:off x="376760" y="1244617"/>
            <a:ext cx="7677808" cy="1704530"/>
          </a:xfrm>
          <a:prstGeom prst="rect">
            <a:avLst/>
          </a:prstGeom>
        </p:spPr>
        <p:txBody>
          <a:bodyPr numCol="1" spcCol="684000"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525"/>
              </a:spcBef>
              <a:spcAft>
                <a:spcPts val="600"/>
              </a:spcAft>
              <a:buNone/>
            </a:pPr>
            <a:r>
              <a:rPr lang="de-DE" sz="18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FAQ 3.3:</a:t>
            </a:r>
          </a:p>
          <a:p>
            <a:pPr marL="0" indent="0">
              <a:lnSpc>
                <a:spcPct val="100000"/>
              </a:lnSpc>
              <a:spcBef>
                <a:spcPts val="525"/>
              </a:spcBef>
              <a:spcAft>
                <a:spcPts val="600"/>
              </a:spcAft>
              <a:buNone/>
            </a:pPr>
            <a:r>
              <a:rPr lang="de-DE" sz="1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Kulturinstitutionen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die sich in öffentlicher </a:t>
            </a:r>
            <a:r>
              <a:rPr lang="de-DE" sz="1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Trägerschaft/ überwiegend öffentlich finanziert sind, jedoch keine eigene 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Spielstätte </a:t>
            </a:r>
            <a:r>
              <a:rPr lang="de-DE" sz="1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haben</a:t>
            </a:r>
          </a:p>
          <a:p>
            <a:pPr marL="0" indent="0">
              <a:lnSpc>
                <a:spcPct val="100000"/>
              </a:lnSpc>
              <a:spcBef>
                <a:spcPts val="525"/>
              </a:spcBef>
              <a:spcAft>
                <a:spcPts val="600"/>
              </a:spcAft>
              <a:buNone/>
            </a:pPr>
            <a:r>
              <a:rPr lang="de-DE" sz="1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de-DE" sz="1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Anmietung 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von Proberäumen </a:t>
            </a:r>
            <a:r>
              <a:rPr lang="de-DE" sz="1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o.ä. Räume ist förderfähig, 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wenn </a:t>
            </a:r>
            <a:r>
              <a:rPr lang="de-DE" sz="1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konkrete </a:t>
            </a:r>
            <a:r>
              <a:rPr lang="de-DE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Verbrauchsdaten nachgewiesen werden können</a:t>
            </a:r>
            <a:r>
              <a:rPr lang="de-DE" sz="1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76760" y="3504812"/>
            <a:ext cx="8391856" cy="1819537"/>
          </a:xfrm>
          <a:prstGeom prst="rect">
            <a:avLst/>
          </a:prstGeom>
        </p:spPr>
        <p:txBody>
          <a:bodyPr numCol="1" spcCol="684000"/>
          <a:lstStyle/>
          <a:p>
            <a:pPr defTabSz="914400">
              <a:spcBef>
                <a:spcPts val="525"/>
              </a:spcBef>
              <a:spcAft>
                <a:spcPts val="600"/>
              </a:spcAft>
              <a:buSzPct val="90000"/>
            </a:pPr>
            <a:r>
              <a:rPr lang="de-DE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und ebenfalls in FAQ 3.3:</a:t>
            </a:r>
          </a:p>
          <a:p>
            <a:pPr defTabSz="914400">
              <a:spcBef>
                <a:spcPts val="525"/>
              </a:spcBef>
              <a:spcAft>
                <a:spcPts val="600"/>
              </a:spcAft>
              <a:buSzPct val="90000"/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Jährliche, übliche </a:t>
            </a:r>
            <a:r>
              <a:rPr lang="de-DE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Dauernutzung zu mindestens 80 % </a:t>
            </a:r>
            <a:r>
              <a:rPr lang="de-DE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für Kulturzwecke </a:t>
            </a:r>
            <a:br>
              <a:rPr lang="de-DE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= mind</a:t>
            </a:r>
            <a:r>
              <a:rPr lang="de-DE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80 % der möglichen </a:t>
            </a:r>
            <a:r>
              <a:rPr lang="de-DE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Belegungstage werden </a:t>
            </a:r>
            <a:r>
              <a:rPr lang="de-DE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 Jahr für Kulturzwecke genutzt </a:t>
            </a:r>
            <a:endParaRPr lang="de-DE" dirty="0" smtClean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400">
              <a:spcBef>
                <a:spcPts val="525"/>
              </a:spcBef>
              <a:spcAft>
                <a:spcPts val="600"/>
              </a:spcAft>
              <a:buSzPct val="90000"/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Mögliche </a:t>
            </a:r>
            <a:r>
              <a:rPr lang="de-DE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Belegungstage sind alle Tage, an denen der Ort in irgendeiner Weise bespielt/ genutzt wird bzw</a:t>
            </a:r>
            <a:r>
              <a:rPr lang="de-DE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hierzu </a:t>
            </a:r>
            <a:r>
              <a:rPr lang="de-DE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geöffnet hat.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7058624" y="55048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410775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197839" y="243500"/>
            <a:ext cx="6979513" cy="866321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400" b="1" i="0">
                <a:solidFill>
                  <a:srgbClr val="F2920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antragsberechtigte</a:t>
            </a:r>
            <a:r>
              <a:rPr lang="en-US" dirty="0"/>
              <a:t> </a:t>
            </a:r>
            <a:r>
              <a:rPr lang="en-US" dirty="0" err="1"/>
              <a:t>sind</a:t>
            </a:r>
            <a:endParaRPr lang="en-US" dirty="0"/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F7FD8533-60FE-4C80-8770-08B7C3B0FF81}"/>
              </a:ext>
            </a:extLst>
          </p:cNvPr>
          <p:cNvSpPr txBox="1">
            <a:spLocks/>
          </p:cNvSpPr>
          <p:nvPr/>
        </p:nvSpPr>
        <p:spPr>
          <a:xfrm>
            <a:off x="2858704" y="1189740"/>
            <a:ext cx="7161196" cy="5592918"/>
          </a:xfrm>
          <a:prstGeom prst="rect">
            <a:avLst/>
          </a:prstGeom>
        </p:spPr>
        <p:txBody>
          <a:bodyPr numCol="2" spcCol="684000"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schrift Normal"/>
              <a:buChar char="-"/>
              <a:defRPr/>
            </a:pPr>
            <a:endParaRPr lang="de-DE" sz="1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97722" y="1489047"/>
            <a:ext cx="477315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b="1" dirty="0">
                <a:ea typeface="Calibri" panose="020F0502020204030204" pitchFamily="34" charset="0"/>
                <a:cs typeface="Times New Roman" panose="02020603050405020304" pitchFamily="18" charset="0"/>
              </a:rPr>
              <a:t>Künstlerinnen und Künstler </a:t>
            </a:r>
            <a: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individuell</a:t>
            </a:r>
            <a:b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Unternehmen, </a:t>
            </a:r>
            <a: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ohne </a:t>
            </a:r>
            <a:r>
              <a:rPr lang="de-DE" b="1" dirty="0">
                <a:ea typeface="Calibri" panose="020F0502020204030204" pitchFamily="34" charset="0"/>
                <a:cs typeface="Times New Roman" panose="02020603050405020304" pitchFamily="18" charset="0"/>
              </a:rPr>
              <a:t>inländische </a:t>
            </a:r>
            <a: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Betriebsstätte</a:t>
            </a:r>
            <a: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Unternehmen </a:t>
            </a:r>
            <a:r>
              <a:rPr lang="de-DE" b="1" dirty="0"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Schwierigkeiten</a:t>
            </a:r>
            <a: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DE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Veranstaltungsorte, die </a:t>
            </a:r>
            <a:r>
              <a:rPr lang="de-DE" b="1" dirty="0">
                <a:ea typeface="Calibri" panose="020F0502020204030204" pitchFamily="34" charset="0"/>
                <a:cs typeface="Times New Roman" panose="02020603050405020304" pitchFamily="18" charset="0"/>
              </a:rPr>
              <a:t>nicht überwiegend für kulturelle Zwecke</a:t>
            </a: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genutzt </a:t>
            </a:r>
            <a: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werden</a:t>
            </a:r>
            <a:b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Arbeitsstätten die für </a:t>
            </a:r>
            <a:r>
              <a:rPr lang="de-DE" b="1" dirty="0">
                <a:ea typeface="Calibri" panose="020F0502020204030204" pitchFamily="34" charset="0"/>
                <a:cs typeface="Times New Roman" panose="02020603050405020304" pitchFamily="18" charset="0"/>
              </a:rPr>
              <a:t>Produktion von Kunst</a:t>
            </a: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genutzt werden </a:t>
            </a:r>
            <a: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ohne öffentlich </a:t>
            </a: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zugängliches </a:t>
            </a:r>
            <a: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Kulturangebot</a:t>
            </a:r>
            <a:endParaRPr lang="de-D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4731341" y="1489047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gewerbliche </a:t>
            </a:r>
            <a:r>
              <a:rPr lang="de-DE" b="1" dirty="0">
                <a:ea typeface="Calibri" panose="020F0502020204030204" pitchFamily="34" charset="0"/>
                <a:cs typeface="Times New Roman" panose="02020603050405020304" pitchFamily="18" charset="0"/>
              </a:rPr>
              <a:t>Ausstellungs- und </a:t>
            </a:r>
            <a: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Verkaufsräume</a:t>
            </a:r>
          </a:p>
          <a:p>
            <a:pPr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de-DE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b="1" dirty="0">
                <a:ea typeface="Calibri" panose="020F0502020204030204" pitchFamily="34" charset="0"/>
                <a:cs typeface="Times New Roman" panose="02020603050405020304" pitchFamily="18" charset="0"/>
              </a:rPr>
              <a:t>Ausbildungs-, Forschungs- und Wissenschaftseinrichtungen </a:t>
            </a:r>
            <a:br>
              <a:rPr lang="de-DE" b="1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und </a:t>
            </a: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deren </a:t>
            </a:r>
            <a:r>
              <a:rPr lang="de-DE" b="1" dirty="0">
                <a:ea typeface="Calibri" panose="020F0502020204030204" pitchFamily="34" charset="0"/>
                <a:cs typeface="Times New Roman" panose="02020603050405020304" pitchFamily="18" charset="0"/>
              </a:rPr>
              <a:t>Institutionen</a:t>
            </a: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religiöse Einrichtungen</a:t>
            </a:r>
            <a:b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Mobile Einrichtungen</a:t>
            </a:r>
          </a:p>
          <a:p>
            <a:pPr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endParaRPr lang="de-DE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defTabSz="6858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schrift Normal"/>
              <a:buChar char="-"/>
              <a:defRPr/>
            </a:pPr>
            <a:r>
              <a:rPr lang="de-DE" b="1" dirty="0">
                <a:ea typeface="Calibri" panose="020F0502020204030204" pitchFamily="34" charset="0"/>
                <a:cs typeface="Times New Roman" panose="02020603050405020304" pitchFamily="18" charset="0"/>
              </a:rPr>
              <a:t>Freilichtbühnen, Open-Air- und </a:t>
            </a:r>
            <a: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Autokinos</a:t>
            </a:r>
            <a:endParaRPr lang="de-DE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7058624" y="55048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376058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178672" y="297131"/>
            <a:ext cx="6979513" cy="489326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400" b="1" i="0">
                <a:solidFill>
                  <a:srgbClr val="F2920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err="1" smtClean="0"/>
              <a:t>Förderzeitraum</a:t>
            </a:r>
            <a:r>
              <a:rPr lang="en-US" dirty="0" smtClean="0"/>
              <a:t> in </a:t>
            </a:r>
            <a:r>
              <a:rPr lang="en-US" dirty="0" err="1" smtClean="0"/>
              <a:t>Tranchen</a:t>
            </a:r>
            <a:endParaRPr lang="en-US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0A0A896-77CD-0DA0-80A6-6FD3CBE912E9}"/>
              </a:ext>
            </a:extLst>
          </p:cNvPr>
          <p:cNvSpPr/>
          <p:nvPr/>
        </p:nvSpPr>
        <p:spPr>
          <a:xfrm>
            <a:off x="3250665" y="1871317"/>
            <a:ext cx="4363428" cy="34440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lnSpc>
                <a:spcPct val="110000"/>
              </a:lnSpc>
              <a:defRPr/>
            </a:pPr>
            <a:r>
              <a:rPr lang="de-DE" b="1" dirty="0"/>
              <a:t>Oktober – Dezember </a:t>
            </a:r>
            <a:r>
              <a:rPr lang="de-DE" dirty="0" smtClean="0"/>
              <a:t>2022</a:t>
            </a:r>
          </a:p>
          <a:p>
            <a:pPr defTabSz="685800">
              <a:lnSpc>
                <a:spcPct val="110000"/>
              </a:lnSpc>
              <a:defRPr/>
            </a:pPr>
            <a:endParaRPr lang="de-DE" dirty="0"/>
          </a:p>
          <a:p>
            <a:pPr defTabSz="685800">
              <a:lnSpc>
                <a:spcPct val="110000"/>
              </a:lnSpc>
              <a:defRPr/>
            </a:pPr>
            <a:r>
              <a:rPr lang="de-DE" b="1" dirty="0" smtClean="0"/>
              <a:t>Januar </a:t>
            </a:r>
            <a:r>
              <a:rPr lang="de-DE" b="1" dirty="0"/>
              <a:t>– März </a:t>
            </a:r>
            <a:r>
              <a:rPr lang="de-DE" dirty="0"/>
              <a:t>2023</a:t>
            </a:r>
          </a:p>
          <a:p>
            <a:pPr defTabSz="685800">
              <a:lnSpc>
                <a:spcPct val="110000"/>
              </a:lnSpc>
              <a:defRPr/>
            </a:pPr>
            <a:endParaRPr lang="de-DE" b="1" dirty="0" smtClean="0"/>
          </a:p>
          <a:p>
            <a:pPr defTabSz="685800">
              <a:lnSpc>
                <a:spcPct val="110000"/>
              </a:lnSpc>
              <a:defRPr/>
            </a:pPr>
            <a:r>
              <a:rPr lang="de-DE" b="1" dirty="0" smtClean="0"/>
              <a:t>April </a:t>
            </a:r>
            <a:r>
              <a:rPr lang="de-DE" b="1" dirty="0"/>
              <a:t>– Juni </a:t>
            </a:r>
            <a:r>
              <a:rPr lang="de-DE" dirty="0"/>
              <a:t>2023</a:t>
            </a:r>
          </a:p>
          <a:p>
            <a:pPr defTabSz="685800">
              <a:lnSpc>
                <a:spcPct val="110000"/>
              </a:lnSpc>
              <a:defRPr/>
            </a:pPr>
            <a:endParaRPr lang="de-DE" b="1" dirty="0"/>
          </a:p>
          <a:p>
            <a:pPr defTabSz="685800">
              <a:lnSpc>
                <a:spcPct val="110000"/>
              </a:lnSpc>
              <a:defRPr/>
            </a:pPr>
            <a:r>
              <a:rPr lang="de-DE" b="1" dirty="0"/>
              <a:t>Juli – September </a:t>
            </a:r>
            <a:r>
              <a:rPr lang="de-DE" dirty="0"/>
              <a:t>2023</a:t>
            </a:r>
          </a:p>
          <a:p>
            <a:pPr defTabSz="685800">
              <a:lnSpc>
                <a:spcPct val="110000"/>
              </a:lnSpc>
              <a:defRPr/>
            </a:pPr>
            <a:endParaRPr lang="de-DE" b="1" dirty="0"/>
          </a:p>
          <a:p>
            <a:pPr defTabSz="685800">
              <a:lnSpc>
                <a:spcPct val="110000"/>
              </a:lnSpc>
              <a:defRPr/>
            </a:pPr>
            <a:r>
              <a:rPr lang="de-DE" b="1" dirty="0"/>
              <a:t>Oktober – Dezember </a:t>
            </a:r>
            <a:r>
              <a:rPr lang="de-DE" dirty="0"/>
              <a:t>2023</a:t>
            </a:r>
          </a:p>
          <a:p>
            <a:pPr defTabSz="685800">
              <a:lnSpc>
                <a:spcPct val="110000"/>
              </a:lnSpc>
              <a:defRPr/>
            </a:pPr>
            <a:endParaRPr lang="de-DE" b="1" dirty="0"/>
          </a:p>
          <a:p>
            <a:pPr defTabSz="685800">
              <a:lnSpc>
                <a:spcPct val="110000"/>
              </a:lnSpc>
              <a:defRPr/>
            </a:pPr>
            <a:r>
              <a:rPr lang="de-DE" b="1" dirty="0"/>
              <a:t>Januar</a:t>
            </a:r>
            <a:r>
              <a:rPr lang="de-DE" dirty="0"/>
              <a:t> 2024 </a:t>
            </a:r>
            <a:r>
              <a:rPr lang="de-DE" b="1" dirty="0"/>
              <a:t>– April </a:t>
            </a:r>
            <a:r>
              <a:rPr lang="de-DE" dirty="0"/>
              <a:t>2024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984DC9D-DA88-2A8D-0259-7DD2C057E60E}"/>
              </a:ext>
            </a:extLst>
          </p:cNvPr>
          <p:cNvSpPr/>
          <p:nvPr/>
        </p:nvSpPr>
        <p:spPr>
          <a:xfrm>
            <a:off x="1332391" y="1847131"/>
            <a:ext cx="1691100" cy="34440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>
              <a:lnSpc>
                <a:spcPct val="110000"/>
              </a:lnSpc>
              <a:defRPr/>
            </a:pPr>
            <a:r>
              <a:rPr lang="de-DE" b="1" dirty="0" smtClean="0">
                <a:solidFill>
                  <a:srgbClr val="4894D7"/>
                </a:solidFill>
                <a:latin typeface="+mj-lt"/>
              </a:rPr>
              <a:t>-----</a:t>
            </a:r>
          </a:p>
          <a:p>
            <a:pPr algn="r" defTabSz="685800">
              <a:lnSpc>
                <a:spcPct val="110000"/>
              </a:lnSpc>
              <a:defRPr/>
            </a:pPr>
            <a:endParaRPr lang="de-DE" b="1" dirty="0">
              <a:solidFill>
                <a:srgbClr val="4894D7"/>
              </a:solidFill>
              <a:latin typeface="+mj-lt"/>
            </a:endParaRPr>
          </a:p>
          <a:p>
            <a:pPr algn="r" defTabSz="685800">
              <a:lnSpc>
                <a:spcPct val="110000"/>
              </a:lnSpc>
              <a:defRPr/>
            </a:pPr>
            <a:r>
              <a:rPr lang="de-DE" b="1" dirty="0" smtClean="0">
                <a:solidFill>
                  <a:srgbClr val="4894D7"/>
                </a:solidFill>
                <a:latin typeface="+mj-lt"/>
              </a:rPr>
              <a:t>1</a:t>
            </a:r>
            <a:r>
              <a:rPr lang="de-DE" b="1" dirty="0">
                <a:solidFill>
                  <a:srgbClr val="4894D7"/>
                </a:solidFill>
                <a:latin typeface="+mj-lt"/>
              </a:rPr>
              <a:t>. Tranche</a:t>
            </a:r>
          </a:p>
          <a:p>
            <a:pPr algn="r" defTabSz="685800">
              <a:lnSpc>
                <a:spcPct val="110000"/>
              </a:lnSpc>
              <a:defRPr/>
            </a:pPr>
            <a:endParaRPr lang="de-DE" b="1" dirty="0">
              <a:solidFill>
                <a:srgbClr val="4894D7"/>
              </a:solidFill>
              <a:latin typeface="+mj-lt"/>
            </a:endParaRPr>
          </a:p>
          <a:p>
            <a:pPr algn="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4894D7"/>
                </a:solidFill>
                <a:latin typeface="+mj-lt"/>
              </a:rPr>
              <a:t>2. Tranche</a:t>
            </a:r>
          </a:p>
          <a:p>
            <a:pPr algn="r" defTabSz="685800">
              <a:lnSpc>
                <a:spcPct val="110000"/>
              </a:lnSpc>
              <a:defRPr/>
            </a:pPr>
            <a:endParaRPr lang="de-DE" b="1" dirty="0">
              <a:solidFill>
                <a:srgbClr val="4894D7"/>
              </a:solidFill>
              <a:latin typeface="+mj-lt"/>
            </a:endParaRPr>
          </a:p>
          <a:p>
            <a:pPr algn="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4894D7"/>
                </a:solidFill>
                <a:latin typeface="+mj-lt"/>
              </a:rPr>
              <a:t>3. Tranche</a:t>
            </a:r>
          </a:p>
          <a:p>
            <a:pPr algn="r" defTabSz="685800">
              <a:lnSpc>
                <a:spcPct val="110000"/>
              </a:lnSpc>
              <a:defRPr/>
            </a:pPr>
            <a:endParaRPr lang="de-DE" b="1" dirty="0">
              <a:solidFill>
                <a:srgbClr val="4894D7"/>
              </a:solidFill>
              <a:latin typeface="+mj-lt"/>
            </a:endParaRPr>
          </a:p>
          <a:p>
            <a:pPr algn="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4894D7"/>
                </a:solidFill>
                <a:latin typeface="+mj-lt"/>
              </a:rPr>
              <a:t>4. Tranche</a:t>
            </a:r>
          </a:p>
          <a:p>
            <a:pPr algn="r" defTabSz="685800">
              <a:lnSpc>
                <a:spcPct val="110000"/>
              </a:lnSpc>
              <a:defRPr/>
            </a:pPr>
            <a:endParaRPr lang="de-DE" b="1" dirty="0">
              <a:solidFill>
                <a:srgbClr val="4894D7"/>
              </a:solidFill>
              <a:latin typeface="+mj-lt"/>
            </a:endParaRPr>
          </a:p>
          <a:p>
            <a:pPr algn="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4894D7"/>
                </a:solidFill>
                <a:latin typeface="+mj-lt"/>
              </a:rPr>
              <a:t>5. Tranche</a:t>
            </a:r>
          </a:p>
        </p:txBody>
      </p:sp>
      <p:sp>
        <p:nvSpPr>
          <p:cNvPr id="6" name="Rechteck 5"/>
          <p:cNvSpPr/>
          <p:nvPr/>
        </p:nvSpPr>
        <p:spPr>
          <a:xfrm>
            <a:off x="322691" y="1240684"/>
            <a:ext cx="1001235" cy="397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685800">
              <a:lnSpc>
                <a:spcPct val="110000"/>
              </a:lnSpc>
              <a:defRPr/>
            </a:pPr>
            <a:r>
              <a:rPr lang="de-DE" b="1" u="sng" dirty="0" smtClean="0">
                <a:solidFill>
                  <a:srgbClr val="F29200"/>
                </a:solidFill>
                <a:latin typeface="+mj-lt"/>
              </a:rPr>
              <a:t>in NRW</a:t>
            </a:r>
            <a:endParaRPr lang="de-DE" b="1" u="sng" dirty="0">
              <a:solidFill>
                <a:srgbClr val="F29200"/>
              </a:solidFill>
              <a:latin typeface="+mj-lt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984DC9D-DA88-2A8D-0259-7DD2C057E60E}"/>
              </a:ext>
            </a:extLst>
          </p:cNvPr>
          <p:cNvSpPr/>
          <p:nvPr/>
        </p:nvSpPr>
        <p:spPr>
          <a:xfrm>
            <a:off x="-148117" y="1880942"/>
            <a:ext cx="1691100" cy="34440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F29200"/>
                </a:solidFill>
                <a:latin typeface="+mj-lt"/>
              </a:rPr>
              <a:t>1</a:t>
            </a:r>
            <a:r>
              <a:rPr lang="de-DE" b="1" dirty="0" smtClean="0">
                <a:solidFill>
                  <a:srgbClr val="F29200"/>
                </a:solidFill>
                <a:latin typeface="+mj-lt"/>
              </a:rPr>
              <a:t>. </a:t>
            </a:r>
            <a:r>
              <a:rPr lang="de-DE" b="1" dirty="0">
                <a:solidFill>
                  <a:srgbClr val="F29200"/>
                </a:solidFill>
                <a:latin typeface="+mj-lt"/>
              </a:rPr>
              <a:t>Tranche</a:t>
            </a:r>
          </a:p>
          <a:p>
            <a:pPr algn="r" defTabSz="685800">
              <a:lnSpc>
                <a:spcPct val="110000"/>
              </a:lnSpc>
              <a:defRPr/>
            </a:pPr>
            <a:endParaRPr lang="de-DE" b="1" dirty="0">
              <a:solidFill>
                <a:srgbClr val="F29200"/>
              </a:solidFill>
              <a:latin typeface="+mj-lt"/>
            </a:endParaRPr>
          </a:p>
          <a:p>
            <a:pPr algn="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F29200"/>
                </a:solidFill>
                <a:latin typeface="+mj-lt"/>
              </a:rPr>
              <a:t>2</a:t>
            </a:r>
            <a:r>
              <a:rPr lang="de-DE" b="1" dirty="0" smtClean="0">
                <a:solidFill>
                  <a:srgbClr val="F29200"/>
                </a:solidFill>
                <a:latin typeface="+mj-lt"/>
              </a:rPr>
              <a:t>. </a:t>
            </a:r>
            <a:r>
              <a:rPr lang="de-DE" b="1" dirty="0">
                <a:solidFill>
                  <a:srgbClr val="F29200"/>
                </a:solidFill>
                <a:latin typeface="+mj-lt"/>
              </a:rPr>
              <a:t>Tranche</a:t>
            </a:r>
          </a:p>
          <a:p>
            <a:pPr algn="r" defTabSz="685800">
              <a:lnSpc>
                <a:spcPct val="110000"/>
              </a:lnSpc>
              <a:defRPr/>
            </a:pPr>
            <a:endParaRPr lang="de-DE" b="1" dirty="0">
              <a:solidFill>
                <a:srgbClr val="F29200"/>
              </a:solidFill>
              <a:latin typeface="+mj-lt"/>
            </a:endParaRPr>
          </a:p>
          <a:p>
            <a:pPr algn="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F29200"/>
                </a:solidFill>
                <a:latin typeface="+mj-lt"/>
              </a:rPr>
              <a:t>3</a:t>
            </a:r>
            <a:r>
              <a:rPr lang="de-DE" b="1" dirty="0" smtClean="0">
                <a:solidFill>
                  <a:srgbClr val="F29200"/>
                </a:solidFill>
                <a:latin typeface="+mj-lt"/>
              </a:rPr>
              <a:t>. </a:t>
            </a:r>
            <a:r>
              <a:rPr lang="de-DE" b="1" dirty="0">
                <a:solidFill>
                  <a:srgbClr val="F29200"/>
                </a:solidFill>
                <a:latin typeface="+mj-lt"/>
              </a:rPr>
              <a:t>Tranche</a:t>
            </a:r>
          </a:p>
          <a:p>
            <a:pPr algn="r" defTabSz="685800">
              <a:lnSpc>
                <a:spcPct val="110000"/>
              </a:lnSpc>
              <a:defRPr/>
            </a:pPr>
            <a:endParaRPr lang="de-DE" b="1" dirty="0">
              <a:solidFill>
                <a:srgbClr val="F29200"/>
              </a:solidFill>
              <a:latin typeface="+mj-lt"/>
            </a:endParaRPr>
          </a:p>
          <a:p>
            <a:pPr algn="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F29200"/>
                </a:solidFill>
                <a:latin typeface="+mj-lt"/>
              </a:rPr>
              <a:t>4</a:t>
            </a:r>
            <a:r>
              <a:rPr lang="de-DE" b="1" dirty="0" smtClean="0">
                <a:solidFill>
                  <a:srgbClr val="F29200"/>
                </a:solidFill>
                <a:latin typeface="+mj-lt"/>
              </a:rPr>
              <a:t>. Tranche</a:t>
            </a:r>
          </a:p>
          <a:p>
            <a:pPr algn="r" defTabSz="685800">
              <a:lnSpc>
                <a:spcPct val="110000"/>
              </a:lnSpc>
              <a:defRPr/>
            </a:pPr>
            <a:endParaRPr lang="de-DE" b="1" dirty="0" smtClean="0">
              <a:solidFill>
                <a:srgbClr val="F29200"/>
              </a:solidFill>
              <a:latin typeface="+mj-lt"/>
            </a:endParaRPr>
          </a:p>
          <a:p>
            <a:pPr algn="r" defTabSz="685800">
              <a:lnSpc>
                <a:spcPct val="110000"/>
              </a:lnSpc>
              <a:defRPr/>
            </a:pPr>
            <a:r>
              <a:rPr lang="de-DE" b="1" dirty="0">
                <a:solidFill>
                  <a:srgbClr val="F29200"/>
                </a:solidFill>
                <a:latin typeface="+mj-lt"/>
              </a:rPr>
              <a:t>5. Tranche</a:t>
            </a:r>
          </a:p>
          <a:p>
            <a:pPr algn="r" defTabSz="685800">
              <a:lnSpc>
                <a:spcPct val="110000"/>
              </a:lnSpc>
              <a:defRPr/>
            </a:pPr>
            <a:endParaRPr lang="de-DE" b="1" dirty="0">
              <a:solidFill>
                <a:srgbClr val="F29200"/>
              </a:solidFill>
              <a:latin typeface="+mj-lt"/>
            </a:endParaRPr>
          </a:p>
          <a:p>
            <a:pPr algn="ctr" defTabSz="685800">
              <a:lnSpc>
                <a:spcPct val="110000"/>
              </a:lnSpc>
              <a:defRPr/>
            </a:pPr>
            <a:r>
              <a:rPr lang="de-DE" b="1" dirty="0" smtClean="0">
                <a:solidFill>
                  <a:srgbClr val="F29200"/>
                </a:solidFill>
                <a:latin typeface="+mj-lt"/>
              </a:rPr>
              <a:t>----- </a:t>
            </a:r>
            <a:endParaRPr lang="de-DE" b="1" dirty="0">
              <a:solidFill>
                <a:srgbClr val="F29200"/>
              </a:solidFill>
              <a:latin typeface="+mj-lt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896116" y="1257141"/>
            <a:ext cx="774571" cy="397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685800">
              <a:lnSpc>
                <a:spcPct val="110000"/>
              </a:lnSpc>
              <a:defRPr/>
            </a:pPr>
            <a:r>
              <a:rPr lang="de-DE" b="1" u="sng" dirty="0" smtClean="0">
                <a:solidFill>
                  <a:srgbClr val="00B0F0"/>
                </a:solidFill>
                <a:latin typeface="+mj-lt"/>
              </a:rPr>
              <a:t>Bund</a:t>
            </a:r>
            <a:endParaRPr lang="de-DE" b="1" u="sng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3963963" y="1227431"/>
            <a:ext cx="1159292" cy="397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685800">
              <a:lnSpc>
                <a:spcPct val="110000"/>
              </a:lnSpc>
              <a:defRPr/>
            </a:pPr>
            <a:r>
              <a:rPr lang="de-DE" b="1" u="sng" dirty="0" smtClean="0">
                <a:latin typeface="+mj-lt"/>
              </a:rPr>
              <a:t>Zeitraum</a:t>
            </a:r>
            <a:endParaRPr lang="de-DE" b="1" u="sng" dirty="0">
              <a:latin typeface="+mj-lt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6572680" y="1104791"/>
            <a:ext cx="1813317" cy="701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lnSpc>
                <a:spcPct val="110000"/>
              </a:lnSpc>
              <a:defRPr/>
            </a:pPr>
            <a:r>
              <a:rPr lang="de-DE" b="1" u="sng" dirty="0" smtClean="0">
                <a:latin typeface="+mj-lt"/>
              </a:rPr>
              <a:t>Antragstellung</a:t>
            </a:r>
          </a:p>
          <a:p>
            <a:pPr algn="ctr" defTabSz="685800">
              <a:lnSpc>
                <a:spcPct val="110000"/>
              </a:lnSpc>
              <a:defRPr/>
            </a:pPr>
            <a:r>
              <a:rPr lang="de-DE" b="1" u="sng" dirty="0" smtClean="0">
                <a:latin typeface="+mj-lt"/>
              </a:rPr>
              <a:t> bis</a:t>
            </a:r>
            <a:endParaRPr lang="de-DE" b="1" u="sng" dirty="0">
              <a:latin typeface="+mj-lt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A0A0A896-77CD-0DA0-80A6-6FD3CBE912E9}"/>
              </a:ext>
            </a:extLst>
          </p:cNvPr>
          <p:cNvSpPr/>
          <p:nvPr/>
        </p:nvSpPr>
        <p:spPr>
          <a:xfrm>
            <a:off x="6666030" y="1871317"/>
            <a:ext cx="2477970" cy="34440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lnSpc>
                <a:spcPct val="110000"/>
              </a:lnSpc>
              <a:defRPr/>
            </a:pPr>
            <a:r>
              <a:rPr lang="de-DE" b="1" dirty="0" smtClean="0"/>
              <a:t>31. Juli 2023</a:t>
            </a:r>
          </a:p>
          <a:p>
            <a:pPr defTabSz="685800">
              <a:lnSpc>
                <a:spcPct val="110000"/>
              </a:lnSpc>
              <a:defRPr/>
            </a:pPr>
            <a:endParaRPr lang="de-DE" dirty="0"/>
          </a:p>
          <a:p>
            <a:pPr defTabSz="685800">
              <a:lnSpc>
                <a:spcPct val="110000"/>
              </a:lnSpc>
              <a:defRPr/>
            </a:pPr>
            <a:r>
              <a:rPr lang="de-DE" b="1" dirty="0" smtClean="0"/>
              <a:t>30. Juni 2023*</a:t>
            </a:r>
            <a:endParaRPr lang="de-DE" dirty="0"/>
          </a:p>
          <a:p>
            <a:pPr defTabSz="685800">
              <a:lnSpc>
                <a:spcPct val="110000"/>
              </a:lnSpc>
              <a:defRPr/>
            </a:pPr>
            <a:endParaRPr lang="de-DE" b="1" dirty="0"/>
          </a:p>
          <a:p>
            <a:pPr defTabSz="685800">
              <a:lnSpc>
                <a:spcPct val="110000"/>
              </a:lnSpc>
              <a:defRPr/>
            </a:pPr>
            <a:r>
              <a:rPr lang="de-DE" b="1" dirty="0" smtClean="0"/>
              <a:t>30. September 2023</a:t>
            </a:r>
          </a:p>
          <a:p>
            <a:pPr defTabSz="685800">
              <a:lnSpc>
                <a:spcPct val="110000"/>
              </a:lnSpc>
              <a:defRPr/>
            </a:pPr>
            <a:endParaRPr lang="de-DE" b="1" dirty="0"/>
          </a:p>
          <a:p>
            <a:pPr defTabSz="685800">
              <a:lnSpc>
                <a:spcPct val="110000"/>
              </a:lnSpc>
              <a:defRPr/>
            </a:pPr>
            <a:r>
              <a:rPr lang="de-DE" b="1" dirty="0" smtClean="0"/>
              <a:t>31. Dezember </a:t>
            </a:r>
            <a:r>
              <a:rPr lang="de-DE" b="1" dirty="0"/>
              <a:t>2023</a:t>
            </a:r>
          </a:p>
          <a:p>
            <a:pPr defTabSz="685800">
              <a:lnSpc>
                <a:spcPct val="110000"/>
              </a:lnSpc>
              <a:defRPr/>
            </a:pPr>
            <a:endParaRPr lang="de-DE" b="1" dirty="0"/>
          </a:p>
          <a:p>
            <a:pPr defTabSz="685800">
              <a:lnSpc>
                <a:spcPct val="110000"/>
              </a:lnSpc>
              <a:defRPr/>
            </a:pPr>
            <a:r>
              <a:rPr lang="de-DE" b="1" dirty="0" smtClean="0"/>
              <a:t>31. März 2024</a:t>
            </a:r>
            <a:endParaRPr lang="de-DE" b="1" dirty="0"/>
          </a:p>
          <a:p>
            <a:pPr defTabSz="685800">
              <a:lnSpc>
                <a:spcPct val="110000"/>
              </a:lnSpc>
              <a:defRPr/>
            </a:pPr>
            <a:endParaRPr lang="de-DE" b="1" dirty="0"/>
          </a:p>
          <a:p>
            <a:pPr defTabSz="685800">
              <a:lnSpc>
                <a:spcPct val="110000"/>
              </a:lnSpc>
              <a:defRPr/>
            </a:pPr>
            <a:r>
              <a:rPr lang="de-DE" b="1" dirty="0" smtClean="0"/>
              <a:t>30. </a:t>
            </a:r>
            <a:r>
              <a:rPr lang="de-DE" b="1" smtClean="0"/>
              <a:t>Juli </a:t>
            </a:r>
            <a:r>
              <a:rPr lang="de-DE" b="1" dirty="0"/>
              <a:t>2024</a:t>
            </a:r>
          </a:p>
        </p:txBody>
      </p:sp>
      <p:sp>
        <p:nvSpPr>
          <p:cNvPr id="2" name="Rechteck 1"/>
          <p:cNvSpPr/>
          <p:nvPr/>
        </p:nvSpPr>
        <p:spPr>
          <a:xfrm>
            <a:off x="322691" y="5585920"/>
            <a:ext cx="8207060" cy="64633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*Nachreichung von Unterlagen in begründeten Fällen bis 30.8. möglich! Achtung!: Antrag muss bis zum 30.6. gestellt sein! Fiktiver Wert </a:t>
            </a:r>
            <a:r>
              <a:rPr lang="de-D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„77777“</a:t>
            </a:r>
            <a: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7058624" y="49273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38312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3">
            <a:extLst>
              <a:ext uri="{FF2B5EF4-FFF2-40B4-BE49-F238E27FC236}">
                <a16:creationId xmlns:a16="http://schemas.microsoft.com/office/drawing/2014/main" id="{6D3D2DE6-32EB-31A9-F51E-135C1832D33A}"/>
              </a:ext>
            </a:extLst>
          </p:cNvPr>
          <p:cNvSpPr txBox="1">
            <a:spLocks/>
          </p:cNvSpPr>
          <p:nvPr/>
        </p:nvSpPr>
        <p:spPr>
          <a:xfrm>
            <a:off x="291296" y="222759"/>
            <a:ext cx="5936249" cy="855270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defPPr>
              <a:defRPr lang="en-US"/>
            </a:defPPr>
            <a:lvl1pPr defTabSz="914103">
              <a:lnSpc>
                <a:spcPct val="90000"/>
              </a:lnSpc>
              <a:spcBef>
                <a:spcPct val="0"/>
              </a:spcBef>
              <a:buNone/>
              <a:defRPr sz="2400" b="1" i="0">
                <a:solidFill>
                  <a:srgbClr val="F29200"/>
                </a:solidFill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Einzureichende</a:t>
            </a:r>
            <a:r>
              <a:rPr lang="en-US" dirty="0"/>
              <a:t> </a:t>
            </a:r>
            <a:r>
              <a:rPr lang="en-US" u="sng" dirty="0" err="1" smtClean="0"/>
              <a:t>allgemeine</a:t>
            </a:r>
            <a:r>
              <a:rPr lang="en-US" u="sng" dirty="0" smtClean="0"/>
              <a:t> </a:t>
            </a:r>
            <a:r>
              <a:rPr lang="en-US" u="sng" dirty="0" err="1" smtClean="0"/>
              <a:t>Nachweise</a:t>
            </a:r>
            <a:endParaRPr lang="en-US" u="sng" dirty="0" smtClean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258A42-4D5C-53A0-CA00-C685A0DC10DD}"/>
              </a:ext>
            </a:extLst>
          </p:cNvPr>
          <p:cNvSpPr txBox="1">
            <a:spLocks/>
          </p:cNvSpPr>
          <p:nvPr/>
        </p:nvSpPr>
        <p:spPr>
          <a:xfrm>
            <a:off x="303717" y="2064633"/>
            <a:ext cx="6505925" cy="2738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SzTx/>
              <a:buNone/>
              <a:defRPr/>
            </a:pPr>
            <a:endParaRPr lang="de-DE" dirty="0">
              <a:solidFill>
                <a:prstClr val="black"/>
              </a:solidFill>
              <a:latin typeface="Source Sans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7D813C5C-DD6B-44A8-AC68-D8ECB1DF8333}"/>
              </a:ext>
            </a:extLst>
          </p:cNvPr>
          <p:cNvSpPr txBox="1">
            <a:spLocks/>
          </p:cNvSpPr>
          <p:nvPr/>
        </p:nvSpPr>
        <p:spPr>
          <a:xfrm>
            <a:off x="474176" y="1358587"/>
            <a:ext cx="7745799" cy="4599451"/>
          </a:xfrm>
          <a:prstGeom prst="rect">
            <a:avLst/>
          </a:prstGeom>
        </p:spPr>
        <p:txBody>
          <a:bodyPr numCol="1" spcCol="540000"/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1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Tx/>
              <a:buBlip>
                <a:blip r:embed="rId3"/>
              </a:buBlip>
              <a:defRPr sz="10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de-DE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Nachweise</a:t>
            </a:r>
            <a:r>
              <a:rPr lang="de-DE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die den </a:t>
            </a:r>
            <a:r>
              <a:rPr lang="de-D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Charakter </a:t>
            </a:r>
            <a:r>
              <a:rPr lang="de-D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der Einrichtung als Kultureinrichtung </a:t>
            </a:r>
            <a:r>
              <a:rPr lang="de-DE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i.S.d</a:t>
            </a:r>
            <a:r>
              <a:rPr lang="de-DE" sz="20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de-DE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Kulturfonds </a:t>
            </a:r>
            <a:r>
              <a:rPr lang="de-DE" sz="2000" dirty="0">
                <a:ea typeface="Calibri" panose="020F0502020204030204" pitchFamily="34" charset="0"/>
                <a:cs typeface="Times New Roman" panose="02020603050405020304" pitchFamily="18" charset="0"/>
              </a:rPr>
              <a:t>Energie des Bundes belegen (Nutzung für </a:t>
            </a:r>
            <a:r>
              <a:rPr lang="de-D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kulturelle Zwecke zu </a:t>
            </a:r>
            <a:r>
              <a:rPr lang="de-D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mindestens </a:t>
            </a:r>
            <a:r>
              <a:rPr lang="de-D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80 </a:t>
            </a:r>
            <a:r>
              <a:rPr lang="de-D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de-DE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endParaRPr lang="de-DE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ggf. Nachweis über den </a:t>
            </a:r>
            <a:r>
              <a:rPr lang="de-D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Förderprozentsatz</a:t>
            </a:r>
            <a:r>
              <a:rPr lang="de-DE" sz="2000" dirty="0">
                <a:ea typeface="Calibri" panose="020F0502020204030204" pitchFamily="34" charset="0"/>
                <a:cs typeface="Times New Roman" panose="02020603050405020304" pitchFamily="18" charset="0"/>
              </a:rPr>
              <a:t> nach Bund, Land, </a:t>
            </a:r>
            <a:r>
              <a:rPr lang="de-DE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Kommune bei (überwiegend öffentlich finanzierten Antragsstellern)</a:t>
            </a:r>
          </a:p>
          <a:p>
            <a:pPr marL="0" indent="0">
              <a:spcBef>
                <a:spcPts val="600"/>
              </a:spcBef>
              <a:buNone/>
            </a:pPr>
            <a:endParaRPr lang="de-DE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ea typeface="Calibri" panose="020F0502020204030204" pitchFamily="34" charset="0"/>
                <a:cs typeface="Times New Roman" panose="02020603050405020304" pitchFamily="18" charset="0"/>
              </a:rPr>
              <a:t>Bei Inanspruchnahme von </a:t>
            </a:r>
            <a:r>
              <a:rPr lang="de-D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Ausnahmeregelungen</a:t>
            </a:r>
            <a:r>
              <a:rPr lang="de-DE" sz="2000" dirty="0">
                <a:ea typeface="Calibri" panose="020F0502020204030204" pitchFamily="34" charset="0"/>
                <a:cs typeface="Times New Roman" panose="02020603050405020304" pitchFamily="18" charset="0"/>
              </a:rPr>
              <a:t> (z. B. Referenzjahr 2019 statt </a:t>
            </a:r>
            <a:r>
              <a:rPr lang="de-DE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2021: </a:t>
            </a:r>
            <a:r>
              <a:rPr lang="de-DE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hinreichende </a:t>
            </a:r>
            <a:r>
              <a:rPr lang="de-DE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Begründung</a:t>
            </a:r>
            <a:endParaRPr lang="de-DE" sz="2000" b="1" dirty="0">
              <a:solidFill>
                <a:prstClr val="black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503F8E1-C927-D8D5-0BF3-BF3C2730B286}"/>
              </a:ext>
            </a:extLst>
          </p:cNvPr>
          <p:cNvSpPr txBox="1"/>
          <p:nvPr/>
        </p:nvSpPr>
        <p:spPr>
          <a:xfrm>
            <a:off x="7302844" y="3127804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6" name="Textfeld 5"/>
          <p:cNvSpPr txBox="1"/>
          <p:nvPr/>
        </p:nvSpPr>
        <p:spPr>
          <a:xfrm>
            <a:off x="7058624" y="55048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i="1" dirty="0" smtClean="0"/>
              <a:t>__________________</a:t>
            </a:r>
            <a:br>
              <a:rPr lang="de-DE" sz="1200" b="1" i="1" dirty="0" smtClean="0"/>
            </a:br>
            <a:r>
              <a:rPr lang="de-DE" sz="1200" b="1" i="1" dirty="0" smtClean="0"/>
              <a:t>info@kultur-klima.de</a:t>
            </a:r>
            <a:endParaRPr lang="de-DE" sz="1200" b="1" i="1" dirty="0"/>
          </a:p>
        </p:txBody>
      </p:sp>
    </p:spTree>
    <p:extLst>
      <p:ext uri="{BB962C8B-B14F-4D97-AF65-F5344CB8AC3E}">
        <p14:creationId xmlns:p14="http://schemas.microsoft.com/office/powerpoint/2010/main" val="180251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Benutzerdefiniert 10">
      <a:dk1>
        <a:sysClr val="windowText" lastClr="000000"/>
      </a:dk1>
      <a:lt1>
        <a:sysClr val="window" lastClr="FFFFFF"/>
      </a:lt1>
      <a:dk2>
        <a:srgbClr val="F29200"/>
      </a:dk2>
      <a:lt2>
        <a:srgbClr val="ACACAC"/>
      </a:lt2>
      <a:accent1>
        <a:srgbClr val="009FAD"/>
      </a:accent1>
      <a:accent2>
        <a:srgbClr val="283583"/>
      </a:accent2>
      <a:accent3>
        <a:srgbClr val="CE1719"/>
      </a:accent3>
      <a:accent4>
        <a:srgbClr val="3FA535"/>
      </a:accent4>
      <a:accent5>
        <a:srgbClr val="F29200"/>
      </a:accent5>
      <a:accent6>
        <a:srgbClr val="3A3838"/>
      </a:accent6>
      <a:hlink>
        <a:srgbClr val="ED7D31"/>
      </a:hlink>
      <a:folHlink>
        <a:srgbClr val="3A3838"/>
      </a:folHlink>
    </a:clrScheme>
    <a:fontScheme name="Benutzerdefiniert 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2" id="{9A2E5D5A-A0BF-46D5-AB48-A70C036D5162}" vid="{A41BF9D8-59FB-4033-A911-588EF6DEA9E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Vorlage</Template>
  <TotalTime>0</TotalTime>
  <Words>1082</Words>
  <Application>Microsoft Office PowerPoint</Application>
  <PresentationFormat>Bildschirmpräsentation (4:3)</PresentationFormat>
  <Paragraphs>238</Paragraphs>
  <Slides>18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7" baseType="lpstr">
      <vt:lpstr>Arial</vt:lpstr>
      <vt:lpstr>BentonSans Cond Medium</vt:lpstr>
      <vt:lpstr>Calibri</vt:lpstr>
      <vt:lpstr>Source Sans Pro</vt:lpstr>
      <vt:lpstr>Source Sans Pro Semibold</vt:lpstr>
      <vt:lpstr>Systemschrift Normal</vt:lpstr>
      <vt:lpstr>Times New Roman</vt:lpstr>
      <vt:lpstr>Wingdings</vt:lpstr>
      <vt:lpstr>Office</vt:lpstr>
      <vt:lpstr>    Kulturfonds Energie des Bundes Ergänzende Hilfen aus Nordrhein-Westfalen  (NUR für FALLGRUPPe A) </vt:lpstr>
      <vt:lpstr>PowerPoint-Präsentation</vt:lpstr>
      <vt:lpstr>     Grundlage  Was ist bei allen Hilfen gleich? Was ist anders?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MWF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Leitfaden für eine Erfolgskontrolle</dc:title>
  <dc:creator>Holz, Silke</dc:creator>
  <cp:lastModifiedBy>Menard, Alexandra</cp:lastModifiedBy>
  <cp:revision>246</cp:revision>
  <cp:lastPrinted>2020-09-28T10:31:55Z</cp:lastPrinted>
  <dcterms:created xsi:type="dcterms:W3CDTF">2020-09-08T10:18:22Z</dcterms:created>
  <dcterms:modified xsi:type="dcterms:W3CDTF">2023-09-20T08:41:29Z</dcterms:modified>
</cp:coreProperties>
</file>